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4" r:id="rId3"/>
    <p:sldId id="353" r:id="rId4"/>
    <p:sldId id="260" r:id="rId5"/>
    <p:sldId id="358" r:id="rId6"/>
    <p:sldId id="261" r:id="rId7"/>
    <p:sldId id="357" r:id="rId8"/>
    <p:sldId id="270" r:id="rId9"/>
    <p:sldId id="263" r:id="rId10"/>
    <p:sldId id="264" r:id="rId11"/>
    <p:sldId id="265" r:id="rId12"/>
    <p:sldId id="266" r:id="rId13"/>
    <p:sldId id="267" r:id="rId14"/>
    <p:sldId id="356" r:id="rId15"/>
    <p:sldId id="346" r:id="rId16"/>
    <p:sldId id="355" r:id="rId17"/>
    <p:sldId id="269" r:id="rId18"/>
    <p:sldId id="272" r:id="rId19"/>
    <p:sldId id="273" r:id="rId20"/>
    <p:sldId id="359" r:id="rId21"/>
    <p:sldId id="275" r:id="rId22"/>
    <p:sldId id="332" r:id="rId23"/>
    <p:sldId id="279" r:id="rId24"/>
    <p:sldId id="287" r:id="rId25"/>
    <p:sldId id="292" r:id="rId26"/>
    <p:sldId id="293" r:id="rId27"/>
    <p:sldId id="323" r:id="rId28"/>
    <p:sldId id="294" r:id="rId29"/>
    <p:sldId id="333" r:id="rId30"/>
    <p:sldId id="326" r:id="rId31"/>
    <p:sldId id="319" r:id="rId32"/>
    <p:sldId id="345" r:id="rId33"/>
    <p:sldId id="325" r:id="rId34"/>
    <p:sldId id="271" r:id="rId35"/>
    <p:sldId id="284" r:id="rId36"/>
    <p:sldId id="341" r:id="rId37"/>
    <p:sldId id="320" r:id="rId38"/>
    <p:sldId id="286" r:id="rId39"/>
    <p:sldId id="321" r:id="rId40"/>
    <p:sldId id="291" r:id="rId41"/>
    <p:sldId id="347" r:id="rId42"/>
    <p:sldId id="348" r:id="rId43"/>
    <p:sldId id="289" r:id="rId44"/>
    <p:sldId id="349" r:id="rId45"/>
    <p:sldId id="304" r:id="rId46"/>
    <p:sldId id="335" r:id="rId47"/>
    <p:sldId id="336" r:id="rId48"/>
    <p:sldId id="302" r:id="rId49"/>
    <p:sldId id="303" r:id="rId50"/>
    <p:sldId id="330" r:id="rId51"/>
    <p:sldId id="288" r:id="rId52"/>
    <p:sldId id="334" r:id="rId53"/>
    <p:sldId id="337" r:id="rId54"/>
    <p:sldId id="290" r:id="rId55"/>
    <p:sldId id="305" r:id="rId56"/>
    <p:sldId id="300" r:id="rId57"/>
    <p:sldId id="306" r:id="rId58"/>
    <p:sldId id="281" r:id="rId59"/>
    <p:sldId id="309" r:id="rId60"/>
    <p:sldId id="308" r:id="rId61"/>
    <p:sldId id="311" r:id="rId62"/>
    <p:sldId id="352" r:id="rId63"/>
    <p:sldId id="351" r:id="rId64"/>
    <p:sldId id="338" r:id="rId65"/>
    <p:sldId id="342" r:id="rId66"/>
    <p:sldId id="343" r:id="rId67"/>
    <p:sldId id="307"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ADA1B-B010-4E7A-BDA5-69328F3FF8CE}" v="8" dt="2024-07-09T01:17:23.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06" autoAdjust="0"/>
    <p:restoredTop sz="94660"/>
  </p:normalViewPr>
  <p:slideViewPr>
    <p:cSldViewPr>
      <p:cViewPr varScale="1">
        <p:scale>
          <a:sx n="69" d="100"/>
          <a:sy n="69" d="100"/>
        </p:scale>
        <p:origin x="135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0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a:t>Welcome to the District 9  Service Workshop</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180364"/>
            <a:ext cx="7696200" cy="267763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04800"/>
            <a:ext cx="4353339" cy="1371600"/>
          </a:xfrm>
          <a:prstGeom prst="rect">
            <a:avLst/>
          </a:prstGeom>
        </p:spPr>
      </p:pic>
    </p:spTree>
    <p:extLst>
      <p:ext uri="{BB962C8B-B14F-4D97-AF65-F5344CB8AC3E}">
        <p14:creationId xmlns:p14="http://schemas.microsoft.com/office/powerpoint/2010/main" val="12287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Services:</a:t>
            </a:r>
          </a:p>
        </p:txBody>
      </p:sp>
      <p:sp>
        <p:nvSpPr>
          <p:cNvPr id="3" name="Content Placeholder 2"/>
          <p:cNvSpPr>
            <a:spLocks noGrp="1"/>
          </p:cNvSpPr>
          <p:nvPr>
            <p:ph idx="1"/>
          </p:nvPr>
        </p:nvSpPr>
        <p:spPr/>
        <p:txBody>
          <a:bodyPr/>
          <a:lstStyle/>
          <a:p>
            <a:r>
              <a:rPr lang="en-US" dirty="0"/>
              <a:t>Attend district meetings</a:t>
            </a:r>
          </a:p>
          <a:p>
            <a:r>
              <a:rPr lang="en-US" dirty="0"/>
              <a:t>Attend area assemblies</a:t>
            </a:r>
          </a:p>
          <a:p>
            <a:r>
              <a:rPr lang="en-US" dirty="0"/>
              <a:t>Elect area officers</a:t>
            </a:r>
          </a:p>
          <a:p>
            <a:r>
              <a:rPr lang="en-US" dirty="0"/>
              <a:t>Elect Conference delegate</a:t>
            </a:r>
          </a:p>
          <a:p>
            <a:r>
              <a:rPr lang="en-US" dirty="0"/>
              <a:t>Elect District Officers</a:t>
            </a:r>
          </a:p>
          <a:p>
            <a:r>
              <a:rPr lang="en-US" dirty="0"/>
              <a:t>Attend Delegate’s Report and share info with group</a:t>
            </a:r>
          </a:p>
          <a:p>
            <a:endParaRPr lang="en-US" dirty="0"/>
          </a:p>
        </p:txBody>
      </p:sp>
    </p:spTree>
    <p:extLst>
      <p:ext uri="{BB962C8B-B14F-4D97-AF65-F5344CB8AC3E}">
        <p14:creationId xmlns:p14="http://schemas.microsoft.com/office/powerpoint/2010/main" val="28418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Services:</a:t>
            </a:r>
          </a:p>
        </p:txBody>
      </p:sp>
      <p:sp>
        <p:nvSpPr>
          <p:cNvPr id="3" name="Content Placeholder 2"/>
          <p:cNvSpPr>
            <a:spLocks noGrp="1"/>
          </p:cNvSpPr>
          <p:nvPr>
            <p:ph idx="1"/>
          </p:nvPr>
        </p:nvSpPr>
        <p:spPr/>
        <p:txBody>
          <a:bodyPr>
            <a:normAutofit fontScale="85000" lnSpcReduction="20000"/>
          </a:bodyPr>
          <a:lstStyle/>
          <a:p>
            <a:r>
              <a:rPr lang="en-US" dirty="0"/>
              <a:t>Group contact*</a:t>
            </a:r>
          </a:p>
          <a:p>
            <a:r>
              <a:rPr lang="en-US" dirty="0"/>
              <a:t>Guardian of the Traditions</a:t>
            </a:r>
          </a:p>
          <a:p>
            <a:r>
              <a:rPr lang="en-US" dirty="0"/>
              <a:t>Tradition 7 Champion</a:t>
            </a:r>
          </a:p>
          <a:p>
            <a:r>
              <a:rPr lang="en-US" dirty="0"/>
              <a:t>Disseminate news &amp; information</a:t>
            </a:r>
          </a:p>
          <a:p>
            <a:r>
              <a:rPr lang="en-US" dirty="0"/>
              <a:t>Get Familiar with AA literature</a:t>
            </a:r>
          </a:p>
          <a:p>
            <a:r>
              <a:rPr lang="en-US" dirty="0"/>
              <a:t>Encourage homegroup members to participate on</a:t>
            </a:r>
          </a:p>
          <a:p>
            <a:pPr marL="0" indent="0">
              <a:buNone/>
            </a:pPr>
            <a:r>
              <a:rPr lang="en-US" dirty="0"/>
              <a:t>     District committees</a:t>
            </a:r>
            <a:br>
              <a:rPr lang="en-US" dirty="0"/>
            </a:br>
            <a:br>
              <a:rPr lang="en-US" dirty="0"/>
            </a:br>
            <a:br>
              <a:rPr lang="en-US" dirty="0"/>
            </a:br>
            <a:br>
              <a:rPr lang="en-US" dirty="0"/>
            </a:br>
            <a:r>
              <a:rPr lang="en-US" dirty="0"/>
              <a:t>*new GSR’s download GSR Kit</a:t>
            </a:r>
          </a:p>
        </p:txBody>
      </p:sp>
    </p:spTree>
    <p:extLst>
      <p:ext uri="{BB962C8B-B14F-4D97-AF65-F5344CB8AC3E}">
        <p14:creationId xmlns:p14="http://schemas.microsoft.com/office/powerpoint/2010/main" val="374841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Your GSR Kit:</a:t>
            </a:r>
          </a:p>
        </p:txBody>
      </p:sp>
      <p:sp>
        <p:nvSpPr>
          <p:cNvPr id="3" name="Content Placeholder 2"/>
          <p:cNvSpPr>
            <a:spLocks noGrp="1"/>
          </p:cNvSpPr>
          <p:nvPr>
            <p:ph idx="1"/>
          </p:nvPr>
        </p:nvSpPr>
        <p:spPr>
          <a:xfrm>
            <a:off x="457200" y="1600200"/>
            <a:ext cx="8229600" cy="4343399"/>
          </a:xfrm>
        </p:spPr>
        <p:txBody>
          <a:bodyPr>
            <a:normAutofit lnSpcReduction="10000"/>
          </a:bodyPr>
          <a:lstStyle/>
          <a:p>
            <a:r>
              <a:rPr lang="en-US" dirty="0"/>
              <a:t>The A.A. Group</a:t>
            </a:r>
          </a:p>
          <a:p>
            <a:r>
              <a:rPr lang="en-US" dirty="0"/>
              <a:t>The A.A. Service Manual /</a:t>
            </a:r>
            <a:br>
              <a:rPr lang="en-US" dirty="0"/>
            </a:br>
            <a:r>
              <a:rPr lang="en-US" dirty="0"/>
              <a:t>Twelve Concepts for World Service</a:t>
            </a:r>
          </a:p>
          <a:p>
            <a:r>
              <a:rPr lang="en-US" dirty="0"/>
              <a:t>Inside A.A.</a:t>
            </a:r>
          </a:p>
          <a:p>
            <a:r>
              <a:rPr lang="en-US" dirty="0"/>
              <a:t>Circles of Love and Service</a:t>
            </a:r>
          </a:p>
          <a:p>
            <a:r>
              <a:rPr lang="en-US" dirty="0"/>
              <a:t>A.A. Tradition - How It Developed</a:t>
            </a:r>
          </a:p>
          <a:p>
            <a:r>
              <a:rPr lang="en-US" dirty="0"/>
              <a:t>Self-Support: Where Money and Spirituality Mix</a:t>
            </a:r>
          </a:p>
        </p:txBody>
      </p:sp>
    </p:spTree>
    <p:extLst>
      <p:ext uri="{BB962C8B-B14F-4D97-AF65-F5344CB8AC3E}">
        <p14:creationId xmlns:p14="http://schemas.microsoft.com/office/powerpoint/2010/main" val="135660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Helpful Information:</a:t>
            </a:r>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a:t>Twelve Steps and Twelve Traditions</a:t>
            </a:r>
          </a:p>
          <a:p>
            <a:r>
              <a:rPr lang="en-US" dirty="0"/>
              <a:t>A.A. Comes of Age</a:t>
            </a:r>
          </a:p>
          <a:p>
            <a:r>
              <a:rPr lang="en-US" dirty="0"/>
              <a:t>The Twelve Traditions Illustrated</a:t>
            </a:r>
          </a:p>
          <a:p>
            <a:r>
              <a:rPr lang="en-US" dirty="0"/>
              <a:t>The Twelve Concepts Illustrated</a:t>
            </a:r>
          </a:p>
          <a:p>
            <a:r>
              <a:rPr lang="en-US" dirty="0"/>
              <a:t>Final Conference Report</a:t>
            </a:r>
          </a:p>
          <a:p>
            <a:r>
              <a:rPr lang="en-US" dirty="0"/>
              <a:t>A.A. Guidelines</a:t>
            </a:r>
          </a:p>
          <a:p>
            <a:r>
              <a:rPr lang="en-US" dirty="0"/>
              <a:t>VAC Newsletter (Spring, Summer, Fall)</a:t>
            </a:r>
          </a:p>
          <a:p>
            <a:r>
              <a:rPr lang="en-US" dirty="0"/>
              <a:t>Box 459 from GSO</a:t>
            </a:r>
          </a:p>
          <a:p>
            <a:r>
              <a:rPr lang="en-US" dirty="0"/>
              <a:t>Traditions &amp; Concepts  Checklists</a:t>
            </a:r>
          </a:p>
          <a:p>
            <a:endParaRPr lang="en-US" dirty="0"/>
          </a:p>
        </p:txBody>
      </p:sp>
    </p:spTree>
    <p:extLst>
      <p:ext uri="{BB962C8B-B14F-4D97-AF65-F5344CB8AC3E}">
        <p14:creationId xmlns:p14="http://schemas.microsoft.com/office/powerpoint/2010/main" val="128112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FC550-B5AB-42CB-91B0-D19923D78724}"/>
              </a:ext>
            </a:extLst>
          </p:cNvPr>
          <p:cNvSpPr>
            <a:spLocks noGrp="1"/>
          </p:cNvSpPr>
          <p:nvPr>
            <p:ph type="title"/>
          </p:nvPr>
        </p:nvSpPr>
        <p:spPr/>
        <p:txBody>
          <a:bodyPr>
            <a:normAutofit fontScale="90000"/>
          </a:bodyPr>
          <a:lstStyle/>
          <a:p>
            <a:r>
              <a:rPr lang="en-US" sz="2000" dirty="0"/>
              <a:t>District &amp; Area Service Manuals</a:t>
            </a:r>
            <a:br>
              <a:rPr lang="en-US" sz="2000" dirty="0"/>
            </a:br>
            <a:r>
              <a:rPr lang="en-US" sz="2000" dirty="0"/>
              <a:t>Available to Download</a:t>
            </a:r>
            <a:br>
              <a:rPr lang="en-US" sz="2000" dirty="0"/>
            </a:br>
            <a:r>
              <a:rPr lang="en-US" sz="2000" dirty="0"/>
              <a:t>aaheartofva.org</a:t>
            </a:r>
            <a:br>
              <a:rPr lang="en-US" sz="2000" dirty="0"/>
            </a:br>
            <a:r>
              <a:rPr lang="en-US" sz="2000" dirty="0"/>
              <a:t>aavirginia.org</a:t>
            </a:r>
            <a:br>
              <a:rPr lang="en-US" sz="2000" dirty="0"/>
            </a:br>
            <a:endParaRPr lang="en-US" sz="2000" dirty="0"/>
          </a:p>
        </p:txBody>
      </p:sp>
      <p:sp>
        <p:nvSpPr>
          <p:cNvPr id="3" name="Content Placeholder 2">
            <a:extLst>
              <a:ext uri="{FF2B5EF4-FFF2-40B4-BE49-F238E27FC236}">
                <a16:creationId xmlns:a16="http://schemas.microsoft.com/office/drawing/2014/main" id="{90857A73-6354-40FD-808A-2F4C83743EEF}"/>
              </a:ext>
            </a:extLst>
          </p:cNvPr>
          <p:cNvSpPr>
            <a:spLocks noGrp="1"/>
          </p:cNvSpPr>
          <p:nvPr>
            <p:ph sz="half" idx="1"/>
          </p:nvPr>
        </p:nvSpPr>
        <p:spPr/>
        <p:txBody>
          <a:bodyPr>
            <a:normAutofit fontScale="70000" lnSpcReduction="20000"/>
          </a:bodyPr>
          <a:lstStyle/>
          <a:p>
            <a:pPr marL="457200" marR="0" algn="ctr">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Jefferson District Service Manual</a:t>
            </a:r>
          </a:p>
          <a:p>
            <a:pPr marL="457200" marR="0" algn="ctr">
              <a:spcBef>
                <a:spcPts val="0"/>
              </a:spcBef>
              <a:spcAft>
                <a:spcPts val="0"/>
              </a:spcAft>
            </a:pPr>
            <a:r>
              <a:rPr lang="en-US" sz="1800" b="1" dirty="0">
                <a:latin typeface="Arial" panose="020B0604020202020204" pitchFamily="34" charset="0"/>
                <a:ea typeface="Times New Roman" panose="02020603050405020304" pitchFamily="18" charset="0"/>
                <a:cs typeface="Times New Roman" panose="02020603050405020304" pitchFamily="18" charset="0"/>
              </a:rPr>
              <a:t>Preamble</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Jefferson District Service Committee of Alcoholics Anonymous is a service body whose primary purpose is to coordinate the efforts of all Area 71, District 9 Groups in order to effectively carry the message of Alcoholics Anonymous to the still-suffering alcoholic and to the professionals who come in contact with alcoholics. JDSC encourages all A.A. Groups in the District to participate in the business of JDSC and its efforts to cooperate with the Jefferson District Intergroup, the Virginia Area Committee (VAC), the General Service Office (GSO), and A.A. World Services (AAWS). The Jefferson District Service Committee protects and respects the autonomy and the privilege of dissent of every A.A. Group in the District. The District is ever mindful of the ideals expressed in the Twelve Steps, the Twelve Traditions, the Twelve Concepts for World Service, and the A.A. Service Manual. </a:t>
            </a: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May also be referred to as the JDSC, District 9, or the District.</a:t>
            </a:r>
          </a:p>
          <a:p>
            <a:pPr marL="45720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p>
          <a:p>
            <a:endParaRPr lang="en-US" dirty="0"/>
          </a:p>
        </p:txBody>
      </p:sp>
      <p:pic>
        <p:nvPicPr>
          <p:cNvPr id="10" name="Content Placeholder 9" descr="A close up of a piece of paper&#10;&#10;Description automatically generated">
            <a:extLst>
              <a:ext uri="{FF2B5EF4-FFF2-40B4-BE49-F238E27FC236}">
                <a16:creationId xmlns:a16="http://schemas.microsoft.com/office/drawing/2014/main" id="{FDB53B49-9C8F-4EDB-A876-73426EE32EA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403725" y="2589461"/>
            <a:ext cx="4525963" cy="2545854"/>
          </a:xfrm>
        </p:spPr>
      </p:pic>
      <p:sp>
        <p:nvSpPr>
          <p:cNvPr id="5" name="Rectangle 1">
            <a:extLst>
              <a:ext uri="{FF2B5EF4-FFF2-40B4-BE49-F238E27FC236}">
                <a16:creationId xmlns:a16="http://schemas.microsoft.com/office/drawing/2014/main" id="{1D396599-7BFA-4A15-9416-579D4BEBB3B4}"/>
              </a:ext>
            </a:extLst>
          </p:cNvPr>
          <p:cNvSpPr>
            <a:spLocks noChangeArrowheads="1"/>
          </p:cNvSpPr>
          <p:nvPr/>
        </p:nvSpPr>
        <p:spPr bwMode="auto">
          <a:xfrm>
            <a:off x="0" y="0"/>
            <a:ext cx="53546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696" tIns="53958" rIns="99981" bIns="5395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Page 1 / 37</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Zoom 50%</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32E503D1-BBA3-431C-BD1C-BFF30E5BFEF8}"/>
              </a:ext>
            </a:extLst>
          </p:cNvPr>
          <p:cNvSpPr>
            <a:spLocks noChangeArrowheads="1"/>
          </p:cNvSpPr>
          <p:nvPr/>
        </p:nvSpPr>
        <p:spPr bwMode="auto">
          <a:xfrm>
            <a:off x="0" y="276225"/>
            <a:ext cx="2678113" cy="0"/>
          </a:xfrm>
          <a:prstGeom prst="rect">
            <a:avLst/>
          </a:prstGeom>
          <a:solidFill>
            <a:srgbClr val="D3D3D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EBCB7A90-434C-4334-B7DB-73938358DDBA}"/>
              </a:ext>
            </a:extLst>
          </p:cNvPr>
          <p:cNvSpPr>
            <a:spLocks noChangeArrowheads="1"/>
          </p:cNvSpPr>
          <p:nvPr/>
        </p:nvSpPr>
        <p:spPr bwMode="auto">
          <a:xfrm>
            <a:off x="152400" y="152400"/>
            <a:ext cx="53546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696" tIns="53958" rIns="99981" bIns="5395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Page 1 / 37</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Zoom 50%</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4C94146B-273A-461E-A402-552893875461}"/>
              </a:ext>
            </a:extLst>
          </p:cNvPr>
          <p:cNvSpPr>
            <a:spLocks noChangeArrowheads="1"/>
          </p:cNvSpPr>
          <p:nvPr/>
        </p:nvSpPr>
        <p:spPr bwMode="auto">
          <a:xfrm>
            <a:off x="152400" y="428625"/>
            <a:ext cx="2678113" cy="0"/>
          </a:xfrm>
          <a:prstGeom prst="rect">
            <a:avLst/>
          </a:prstGeom>
          <a:solidFill>
            <a:srgbClr val="D3D3D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1B18734D-187A-ED46-4A13-DD1C39F5A3FF}"/>
              </a:ext>
            </a:extLst>
          </p:cNvPr>
          <p:cNvPicPr>
            <a:picLocks noChangeAspect="1"/>
          </p:cNvPicPr>
          <p:nvPr/>
        </p:nvPicPr>
        <p:blipFill>
          <a:blip r:embed="rId3"/>
          <a:stretch>
            <a:fillRect/>
          </a:stretch>
        </p:blipFill>
        <p:spPr>
          <a:xfrm>
            <a:off x="343694" y="1570037"/>
            <a:ext cx="4972050" cy="5067294"/>
          </a:xfrm>
          <a:prstGeom prst="rect">
            <a:avLst/>
          </a:prstGeom>
        </p:spPr>
      </p:pic>
    </p:spTree>
    <p:extLst>
      <p:ext uri="{BB962C8B-B14F-4D97-AF65-F5344CB8AC3E}">
        <p14:creationId xmlns:p14="http://schemas.microsoft.com/office/powerpoint/2010/main" val="4118190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6C6447-3A19-4253-9EF7-5C450221CC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54347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AD55A4-F034-4331-8657-0218531C8DE2}"/>
              </a:ext>
            </a:extLst>
          </p:cNvPr>
          <p:cNvSpPr txBox="1"/>
          <p:nvPr/>
        </p:nvSpPr>
        <p:spPr>
          <a:xfrm>
            <a:off x="152400" y="0"/>
            <a:ext cx="8839200" cy="461665"/>
          </a:xfrm>
          <a:prstGeom prst="rect">
            <a:avLst/>
          </a:prstGeom>
          <a:noFill/>
        </p:spPr>
        <p:txBody>
          <a:bodyPr wrap="square" rtlCol="0">
            <a:spAutoFit/>
          </a:bodyPr>
          <a:lstStyle/>
          <a:p>
            <a:r>
              <a:rPr lang="en-US" dirty="0"/>
              <a:t>                                                                      </a:t>
            </a:r>
            <a:r>
              <a:rPr lang="en-US" sz="2400" b="1" dirty="0"/>
              <a:t>GLOSSARY </a:t>
            </a:r>
            <a:r>
              <a:rPr lang="en-US" dirty="0"/>
              <a:t>                    </a:t>
            </a:r>
          </a:p>
        </p:txBody>
      </p:sp>
      <p:sp>
        <p:nvSpPr>
          <p:cNvPr id="3" name="TextBox 2">
            <a:extLst>
              <a:ext uri="{FF2B5EF4-FFF2-40B4-BE49-F238E27FC236}">
                <a16:creationId xmlns:a16="http://schemas.microsoft.com/office/drawing/2014/main" id="{B6D8745C-94E6-4472-BD18-A38905E39480}"/>
              </a:ext>
            </a:extLst>
          </p:cNvPr>
          <p:cNvSpPr txBox="1"/>
          <p:nvPr/>
        </p:nvSpPr>
        <p:spPr>
          <a:xfrm>
            <a:off x="685800" y="461665"/>
            <a:ext cx="3886200" cy="7294305"/>
          </a:xfrm>
          <a:prstGeom prst="rect">
            <a:avLst/>
          </a:prstGeom>
          <a:noFill/>
        </p:spPr>
        <p:txBody>
          <a:bodyPr wrap="square" rtlCol="0">
            <a:spAutoFit/>
          </a:bodyPr>
          <a:lstStyle/>
          <a:p>
            <a:r>
              <a:rPr lang="en-US" b="1" dirty="0"/>
              <a:t>A.A.W.S</a:t>
            </a:r>
            <a:r>
              <a:rPr lang="en-US" dirty="0"/>
              <a:t>. –AA World Services</a:t>
            </a:r>
          </a:p>
          <a:p>
            <a:r>
              <a:rPr lang="en-US" b="1" dirty="0"/>
              <a:t>Advisory Action</a:t>
            </a:r>
            <a:r>
              <a:rPr lang="en-US" dirty="0"/>
              <a:t>-decision by GSC</a:t>
            </a:r>
          </a:p>
          <a:p>
            <a:r>
              <a:rPr lang="en-US" b="1" dirty="0"/>
              <a:t>Area</a:t>
            </a:r>
            <a:r>
              <a:rPr lang="en-US" dirty="0"/>
              <a:t>- In Virginia the entire state</a:t>
            </a:r>
          </a:p>
          <a:p>
            <a:r>
              <a:rPr lang="en-US" b="1" dirty="0"/>
              <a:t>Assembly</a:t>
            </a:r>
            <a:r>
              <a:rPr lang="en-US" dirty="0"/>
              <a:t>-Gathering of VAC for business and elections</a:t>
            </a:r>
          </a:p>
          <a:p>
            <a:r>
              <a:rPr lang="en-US" b="1" dirty="0"/>
              <a:t>Conference Approved Literature</a:t>
            </a:r>
            <a:r>
              <a:rPr lang="en-US" dirty="0"/>
              <a:t>-made by AA</a:t>
            </a:r>
          </a:p>
          <a:p>
            <a:r>
              <a:rPr lang="en-US" b="1" dirty="0"/>
              <a:t>Convention</a:t>
            </a:r>
            <a:r>
              <a:rPr lang="en-US" dirty="0"/>
              <a:t>-Usually Fellowship event, VAC held annually, International every 5 years</a:t>
            </a:r>
          </a:p>
          <a:p>
            <a:r>
              <a:rPr lang="en-US" b="1" dirty="0"/>
              <a:t>CPC</a:t>
            </a:r>
            <a:r>
              <a:rPr lang="en-US" dirty="0"/>
              <a:t>- Cooperation with Professional Community, committee to help those that work with alcoholics</a:t>
            </a:r>
          </a:p>
          <a:p>
            <a:r>
              <a:rPr lang="en-US" b="1" dirty="0"/>
              <a:t>Delegate</a:t>
            </a:r>
            <a:r>
              <a:rPr lang="en-US" dirty="0"/>
              <a:t>- Elected rep to GSC</a:t>
            </a:r>
          </a:p>
          <a:p>
            <a:r>
              <a:rPr lang="en-US" b="1" dirty="0"/>
              <a:t>Director</a:t>
            </a:r>
            <a:r>
              <a:rPr lang="en-US" dirty="0"/>
              <a:t>-a servant on the corporate board of AAWS or Grapevine</a:t>
            </a:r>
          </a:p>
          <a:p>
            <a:r>
              <a:rPr lang="en-US" b="1" dirty="0"/>
              <a:t>District</a:t>
            </a:r>
            <a:r>
              <a:rPr lang="en-US" dirty="0"/>
              <a:t>-divisions in an area</a:t>
            </a:r>
          </a:p>
          <a:p>
            <a:r>
              <a:rPr lang="en-US" b="1" dirty="0"/>
              <a:t>DCM</a:t>
            </a:r>
            <a:r>
              <a:rPr lang="en-US" dirty="0"/>
              <a:t>- District Committee Member,</a:t>
            </a:r>
          </a:p>
          <a:p>
            <a:r>
              <a:rPr lang="en-US" dirty="0"/>
              <a:t>Elected to facilitate District meetings and serve on assigned Area Committee</a:t>
            </a:r>
          </a:p>
          <a:p>
            <a:r>
              <a:rPr lang="en-US" b="1" dirty="0"/>
              <a:t>GSB</a:t>
            </a:r>
            <a:r>
              <a:rPr lang="en-US" dirty="0"/>
              <a:t>- General Service Board</a:t>
            </a:r>
          </a:p>
          <a:p>
            <a:r>
              <a:rPr lang="en-US" b="1" dirty="0"/>
              <a:t>GSC</a:t>
            </a:r>
            <a:r>
              <a:rPr lang="en-US" dirty="0"/>
              <a:t>-General Service Conference</a:t>
            </a:r>
          </a:p>
          <a:p>
            <a:r>
              <a:rPr lang="en-US" b="1" dirty="0"/>
              <a:t>GSO</a:t>
            </a:r>
            <a:r>
              <a:rPr lang="en-US" dirty="0"/>
              <a:t>-General Service Office</a:t>
            </a:r>
          </a:p>
          <a:p>
            <a:endParaRPr lang="en-US" dirty="0"/>
          </a:p>
          <a:p>
            <a:endParaRPr lang="en-US" dirty="0"/>
          </a:p>
          <a:p>
            <a:endParaRPr lang="en-US" dirty="0"/>
          </a:p>
        </p:txBody>
      </p:sp>
      <p:sp>
        <p:nvSpPr>
          <p:cNvPr id="4" name="TextBox 3">
            <a:extLst>
              <a:ext uri="{FF2B5EF4-FFF2-40B4-BE49-F238E27FC236}">
                <a16:creationId xmlns:a16="http://schemas.microsoft.com/office/drawing/2014/main" id="{E3639E27-7451-434F-94F6-0E33D54BFA15}"/>
              </a:ext>
            </a:extLst>
          </p:cNvPr>
          <p:cNvSpPr txBox="1"/>
          <p:nvPr/>
        </p:nvSpPr>
        <p:spPr>
          <a:xfrm>
            <a:off x="4648200" y="533400"/>
            <a:ext cx="4495800" cy="5632311"/>
          </a:xfrm>
          <a:prstGeom prst="rect">
            <a:avLst/>
          </a:prstGeom>
          <a:noFill/>
        </p:spPr>
        <p:txBody>
          <a:bodyPr wrap="square" rtlCol="0">
            <a:spAutoFit/>
          </a:bodyPr>
          <a:lstStyle/>
          <a:p>
            <a:r>
              <a:rPr lang="en-US" b="1" dirty="0"/>
              <a:t>Grapevine</a:t>
            </a:r>
            <a:r>
              <a:rPr lang="en-US" dirty="0"/>
              <a:t>- Our Magazine, Meeting in print and online</a:t>
            </a:r>
            <a:endParaRPr lang="en-US" b="1" dirty="0"/>
          </a:p>
          <a:p>
            <a:r>
              <a:rPr lang="en-US" b="1" dirty="0"/>
              <a:t>Group-</a:t>
            </a:r>
            <a:r>
              <a:rPr lang="en-US" dirty="0"/>
              <a:t>A meeting that is based on our 12 Traditions, listed with GSO and participates in general service</a:t>
            </a:r>
          </a:p>
          <a:p>
            <a:r>
              <a:rPr lang="en-US" b="1" dirty="0"/>
              <a:t>GvR – </a:t>
            </a:r>
            <a:r>
              <a:rPr lang="en-US" dirty="0"/>
              <a:t>Grapevine rep</a:t>
            </a:r>
          </a:p>
          <a:p>
            <a:r>
              <a:rPr lang="en-US" b="1" dirty="0"/>
              <a:t>H &amp; I </a:t>
            </a:r>
            <a:r>
              <a:rPr lang="en-US" dirty="0"/>
              <a:t>– Hospitals &amp; Institutions</a:t>
            </a:r>
          </a:p>
          <a:p>
            <a:r>
              <a:rPr lang="en-US" b="1" dirty="0"/>
              <a:t>Intergroup-</a:t>
            </a:r>
            <a:r>
              <a:rPr lang="en-US" dirty="0"/>
              <a:t>(Central Office)Handles local AA business ,sells literature, prints meeting schedules, answers local phone inquiries</a:t>
            </a:r>
          </a:p>
          <a:p>
            <a:r>
              <a:rPr lang="en-US" b="1" dirty="0"/>
              <a:t>La Vina </a:t>
            </a:r>
            <a:r>
              <a:rPr lang="en-US" dirty="0"/>
              <a:t>-Spanish version of Grapevine</a:t>
            </a:r>
          </a:p>
          <a:p>
            <a:r>
              <a:rPr lang="en-US" b="1" dirty="0"/>
              <a:t>Meeting</a:t>
            </a:r>
            <a:r>
              <a:rPr lang="en-US" dirty="0"/>
              <a:t>-gathering of alcoholics, also VAC event to plan Assemblies  </a:t>
            </a:r>
          </a:p>
          <a:p>
            <a:r>
              <a:rPr lang="en-US" b="1" dirty="0"/>
              <a:t>PI</a:t>
            </a:r>
            <a:r>
              <a:rPr lang="en-US" dirty="0"/>
              <a:t> – Public Information</a:t>
            </a:r>
          </a:p>
          <a:p>
            <a:r>
              <a:rPr lang="en-US" b="1" dirty="0"/>
              <a:t>Region</a:t>
            </a:r>
            <a:r>
              <a:rPr lang="en-US" dirty="0"/>
              <a:t>-Group of several Areas</a:t>
            </a:r>
          </a:p>
          <a:p>
            <a:r>
              <a:rPr lang="en-US" b="1" dirty="0"/>
              <a:t>Rotation</a:t>
            </a:r>
            <a:r>
              <a:rPr lang="en-US" dirty="0"/>
              <a:t> – spiritual principle of sharing responsibility by changing leadership</a:t>
            </a:r>
          </a:p>
          <a:p>
            <a:r>
              <a:rPr lang="en-US" b="1" dirty="0"/>
              <a:t>Trustee</a:t>
            </a:r>
            <a:r>
              <a:rPr lang="en-US" dirty="0"/>
              <a:t>- member of the GSB</a:t>
            </a:r>
          </a:p>
          <a:p>
            <a:r>
              <a:rPr lang="en-US" b="1" dirty="0"/>
              <a:t>VAC</a:t>
            </a:r>
            <a:r>
              <a:rPr lang="en-US" dirty="0"/>
              <a:t>- Virginia Area Committee</a:t>
            </a:r>
          </a:p>
          <a:p>
            <a:endParaRPr lang="en-US" dirty="0"/>
          </a:p>
        </p:txBody>
      </p:sp>
    </p:spTree>
    <p:extLst>
      <p:ext uri="{BB962C8B-B14F-4D97-AF65-F5344CB8AC3E}">
        <p14:creationId xmlns:p14="http://schemas.microsoft.com/office/powerpoint/2010/main" val="1726760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Support</a:t>
            </a:r>
          </a:p>
        </p:txBody>
      </p:sp>
      <p:sp>
        <p:nvSpPr>
          <p:cNvPr id="3" name="Content Placeholder 2"/>
          <p:cNvSpPr>
            <a:spLocks noGrp="1"/>
          </p:cNvSpPr>
          <p:nvPr>
            <p:ph idx="1"/>
          </p:nvPr>
        </p:nvSpPr>
        <p:spPr>
          <a:xfrm>
            <a:off x="457200" y="1600201"/>
            <a:ext cx="8229600" cy="1142999"/>
          </a:xfrm>
        </p:spPr>
        <p:txBody>
          <a:bodyPr>
            <a:normAutofit fontScale="92500"/>
          </a:bodyPr>
          <a:lstStyle/>
          <a:p>
            <a:r>
              <a:rPr lang="en-US" dirty="0"/>
              <a:t>Your homegroup should provide financial support for you to attend two assemblies each year.</a:t>
            </a:r>
          </a:p>
        </p:txBody>
      </p:sp>
      <p:sp>
        <p:nvSpPr>
          <p:cNvPr id="4" name="Content Placeholder 2"/>
          <p:cNvSpPr txBox="1">
            <a:spLocks/>
          </p:cNvSpPr>
          <p:nvPr/>
        </p:nvSpPr>
        <p:spPr>
          <a:xfrm>
            <a:off x="1524000" y="2514600"/>
            <a:ext cx="7162800" cy="4068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Hotel</a:t>
            </a:r>
          </a:p>
          <a:p>
            <a:r>
              <a:rPr lang="en-US" dirty="0"/>
              <a:t>Travel (39¢/mile)</a:t>
            </a:r>
          </a:p>
          <a:p>
            <a:r>
              <a:rPr lang="en-US" dirty="0"/>
              <a:t>Food ($40/day)</a:t>
            </a:r>
          </a:p>
          <a:p>
            <a:r>
              <a:rPr lang="en-US" dirty="0"/>
              <a:t>Money available from district for one night’s lodging if your group can’t fund</a:t>
            </a:r>
          </a:p>
          <a:p>
            <a:r>
              <a:rPr lang="en-US" dirty="0"/>
              <a:t>Funds also available from VAC if District</a:t>
            </a:r>
          </a:p>
          <a:p>
            <a:pPr marL="0" indent="0">
              <a:buNone/>
            </a:pPr>
            <a:r>
              <a:rPr lang="en-US" dirty="0"/>
              <a:t>     monies unavailable</a:t>
            </a:r>
          </a:p>
        </p:txBody>
      </p:sp>
    </p:spTree>
    <p:extLst>
      <p:ext uri="{BB962C8B-B14F-4D97-AF65-F5344CB8AC3E}">
        <p14:creationId xmlns:p14="http://schemas.microsoft.com/office/powerpoint/2010/main" val="192943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a service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90600"/>
            <a:ext cx="4219575" cy="501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933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Rectangle 2"/>
          <p:cNvSpPr/>
          <p:nvPr/>
        </p:nvSpPr>
        <p:spPr>
          <a:xfrm>
            <a:off x="228600" y="5657671"/>
            <a:ext cx="3429000" cy="1200329"/>
          </a:xfrm>
          <a:prstGeom prst="rect">
            <a:avLst/>
          </a:prstGeom>
          <a:noFill/>
        </p:spPr>
        <p:txBody>
          <a:bodyPr wrap="square" lIns="91440" tIns="45720" rIns="91440" bIns="45720">
            <a:spAutoFit/>
          </a:bodyPr>
          <a:lstStyle/>
          <a:p>
            <a:pPr algn="ctr"/>
            <a:r>
              <a:rPr lang="en-US" sz="7200" b="0" cap="none" spc="0" dirty="0">
                <a:ln w="0"/>
                <a:solidFill>
                  <a:schemeClr val="tx1"/>
                </a:solidFill>
                <a:effectLst>
                  <a:outerShdw blurRad="38100" dist="19050" dir="2700000" algn="tl" rotWithShape="0">
                    <a:schemeClr val="dk1">
                      <a:alpha val="40000"/>
                    </a:schemeClr>
                  </a:outerShdw>
                </a:effectLst>
              </a:rPr>
              <a:t>93 Areas</a:t>
            </a:r>
          </a:p>
        </p:txBody>
      </p:sp>
    </p:spTree>
    <p:extLst>
      <p:ext uri="{BB962C8B-B14F-4D97-AF65-F5344CB8AC3E}">
        <p14:creationId xmlns:p14="http://schemas.microsoft.com/office/powerpoint/2010/main" val="294614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BDF77064-A6DD-4882-827E-F67A9AB58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275" y="1428750"/>
            <a:ext cx="6267450" cy="4000500"/>
          </a:xfrm>
          <a:prstGeom prst="rect">
            <a:avLst/>
          </a:prstGeom>
        </p:spPr>
      </p:pic>
    </p:spTree>
    <p:extLst>
      <p:ext uri="{BB962C8B-B14F-4D97-AF65-F5344CB8AC3E}">
        <p14:creationId xmlns:p14="http://schemas.microsoft.com/office/powerpoint/2010/main" val="4172364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the united states&#10;&#10;Description automatically generated">
            <a:extLst>
              <a:ext uri="{FF2B5EF4-FFF2-40B4-BE49-F238E27FC236}">
                <a16:creationId xmlns:a16="http://schemas.microsoft.com/office/drawing/2014/main" id="{9593948D-1284-D5A6-796B-0AA594F7D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066800"/>
            <a:ext cx="5562600" cy="4038600"/>
          </a:xfrm>
          <a:prstGeom prst="rect">
            <a:avLst/>
          </a:prstGeom>
        </p:spPr>
      </p:pic>
    </p:spTree>
    <p:extLst>
      <p:ext uri="{BB962C8B-B14F-4D97-AF65-F5344CB8AC3E}">
        <p14:creationId xmlns:p14="http://schemas.microsoft.com/office/powerpoint/2010/main" val="499401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8600" y="5791200"/>
            <a:ext cx="4953000" cy="1200329"/>
          </a:xfrm>
          <a:prstGeom prst="rect">
            <a:avLst/>
          </a:prstGeom>
          <a:noFill/>
        </p:spPr>
        <p:txBody>
          <a:bodyPr wrap="square" lIns="91440" tIns="45720" rIns="91440" bIns="45720">
            <a:spAutoFit/>
          </a:bodyPr>
          <a:lstStyle/>
          <a:p>
            <a:pPr algn="ctr"/>
            <a:r>
              <a:rPr lang="en-US" sz="7200" b="0" cap="none" spc="0" dirty="0">
                <a:ln w="0"/>
                <a:solidFill>
                  <a:schemeClr val="tx1"/>
                </a:solidFill>
                <a:effectLst>
                  <a:outerShdw blurRad="38100" dist="19050" dir="2700000" algn="tl" rotWithShape="0">
                    <a:schemeClr val="dk1">
                      <a:alpha val="40000"/>
                    </a:schemeClr>
                  </a:outerShdw>
                </a:effectLst>
              </a:rPr>
              <a:t>46 Districts</a:t>
            </a:r>
          </a:p>
        </p:txBody>
      </p:sp>
      <p:sp>
        <p:nvSpPr>
          <p:cNvPr id="4" name="Rectangle 3"/>
          <p:cNvSpPr/>
          <p:nvPr/>
        </p:nvSpPr>
        <p:spPr>
          <a:xfrm>
            <a:off x="1828800" y="-228600"/>
            <a:ext cx="4953000" cy="1200329"/>
          </a:xfrm>
          <a:prstGeom prst="rect">
            <a:avLst/>
          </a:prstGeom>
          <a:noFill/>
        </p:spPr>
        <p:txBody>
          <a:bodyPr wrap="square" lIns="91440" tIns="45720" rIns="91440" bIns="45720">
            <a:spAutoFit/>
          </a:bodyPr>
          <a:lstStyle/>
          <a:p>
            <a:pPr algn="ctr"/>
            <a:r>
              <a:rPr lang="en-US" sz="7200" b="0" cap="none" spc="0" dirty="0">
                <a:ln w="0"/>
                <a:solidFill>
                  <a:schemeClr val="tx1"/>
                </a:solidFill>
                <a:effectLst>
                  <a:outerShdw blurRad="38100" dist="19050" dir="2700000" algn="tl" rotWithShape="0">
                    <a:schemeClr val="dk1">
                      <a:alpha val="40000"/>
                    </a:schemeClr>
                  </a:outerShdw>
                </a:effectLst>
              </a:rPr>
              <a:t>Area 71</a:t>
            </a:r>
          </a:p>
        </p:txBody>
      </p:sp>
      <p:pic>
        <p:nvPicPr>
          <p:cNvPr id="6" name="Picture 5" descr="A map of the state of virginia&#10;&#10;Description automatically generated">
            <a:extLst>
              <a:ext uri="{FF2B5EF4-FFF2-40B4-BE49-F238E27FC236}">
                <a16:creationId xmlns:a16="http://schemas.microsoft.com/office/drawing/2014/main" id="{A9A6B2A1-5211-0E61-30BD-9E864EA10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012" y="962025"/>
            <a:ext cx="7419975" cy="4933950"/>
          </a:xfrm>
          <a:prstGeom prst="rect">
            <a:avLst/>
          </a:prstGeom>
        </p:spPr>
      </p:pic>
    </p:spTree>
    <p:extLst>
      <p:ext uri="{BB962C8B-B14F-4D97-AF65-F5344CB8AC3E}">
        <p14:creationId xmlns:p14="http://schemas.microsoft.com/office/powerpoint/2010/main" val="1866480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FF450-E10A-4AA1-A601-2C313F4B5DE8}"/>
              </a:ext>
            </a:extLst>
          </p:cNvPr>
          <p:cNvSpPr>
            <a:spLocks noGrp="1"/>
          </p:cNvSpPr>
          <p:nvPr>
            <p:ph type="title"/>
          </p:nvPr>
        </p:nvSpPr>
        <p:spPr/>
        <p:txBody>
          <a:bodyPr/>
          <a:lstStyle/>
          <a:p>
            <a:r>
              <a:rPr lang="en-US" dirty="0"/>
              <a:t>Heart of Virginia District 9</a:t>
            </a:r>
          </a:p>
        </p:txBody>
      </p:sp>
      <p:pic>
        <p:nvPicPr>
          <p:cNvPr id="6" name="Content Placeholder 5" descr="A picture containing text, map&#10;&#10;Description automatically generated">
            <a:extLst>
              <a:ext uri="{FF2B5EF4-FFF2-40B4-BE49-F238E27FC236}">
                <a16:creationId xmlns:a16="http://schemas.microsoft.com/office/drawing/2014/main" id="{79313D9D-2B60-4A50-8A12-30D6107355A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451084"/>
            <a:ext cx="4038600" cy="2824195"/>
          </a:xfrm>
        </p:spPr>
      </p:pic>
      <p:pic>
        <p:nvPicPr>
          <p:cNvPr id="7" name="Content Placeholder 6" descr="A map of the united states&#10;&#10;Description automatically generated">
            <a:extLst>
              <a:ext uri="{FF2B5EF4-FFF2-40B4-BE49-F238E27FC236}">
                <a16:creationId xmlns:a16="http://schemas.microsoft.com/office/drawing/2014/main" id="{1C4D494D-3272-A695-2207-BDF4CBFB071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2451083"/>
            <a:ext cx="3429000" cy="2824195"/>
          </a:xfrm>
        </p:spPr>
      </p:pic>
    </p:spTree>
    <p:extLst>
      <p:ext uri="{BB962C8B-B14F-4D97-AF65-F5344CB8AC3E}">
        <p14:creationId xmlns:p14="http://schemas.microsoft.com/office/powerpoint/2010/main" val="1589585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690336"/>
            <a:ext cx="7543800" cy="2554545"/>
          </a:xfrm>
          <a:prstGeom prst="rect">
            <a:avLst/>
          </a:prstGeom>
        </p:spPr>
        <p:txBody>
          <a:bodyPr wrap="square">
            <a:spAutoFit/>
          </a:bodyPr>
          <a:lstStyle/>
          <a:p>
            <a:r>
              <a:rPr lang="en-US" sz="3200" dirty="0">
                <a:solidFill>
                  <a:srgbClr val="202124"/>
                </a:solidFill>
              </a:rPr>
              <a:t>I am responsible.</a:t>
            </a:r>
            <a:br>
              <a:rPr lang="en-US" sz="3200" dirty="0"/>
            </a:br>
            <a:r>
              <a:rPr lang="en-US" sz="3200" dirty="0">
                <a:solidFill>
                  <a:srgbClr val="202124"/>
                </a:solidFill>
              </a:rPr>
              <a:t>When anyone, anywhere,</a:t>
            </a:r>
            <a:br>
              <a:rPr lang="en-US" sz="3200" dirty="0"/>
            </a:br>
            <a:r>
              <a:rPr lang="en-US" sz="3200" dirty="0">
                <a:solidFill>
                  <a:srgbClr val="202124"/>
                </a:solidFill>
              </a:rPr>
              <a:t>reaches out for help,</a:t>
            </a:r>
            <a:br>
              <a:rPr lang="en-US" sz="3200" dirty="0"/>
            </a:br>
            <a:r>
              <a:rPr lang="en-US" sz="3200" dirty="0">
                <a:solidFill>
                  <a:srgbClr val="202124"/>
                </a:solidFill>
              </a:rPr>
              <a:t>I want the hand of AA always to be there.</a:t>
            </a:r>
            <a:br>
              <a:rPr lang="en-US" sz="3200" dirty="0"/>
            </a:br>
            <a:r>
              <a:rPr lang="en-US" sz="3200" dirty="0">
                <a:solidFill>
                  <a:srgbClr val="202124"/>
                </a:solidFill>
              </a:rPr>
              <a:t>And for that: I am responsible. </a:t>
            </a:r>
            <a:endParaRPr lang="en-US" sz="3200" dirty="0"/>
          </a:p>
        </p:txBody>
      </p:sp>
      <p:sp>
        <p:nvSpPr>
          <p:cNvPr id="3" name="Rectangle 2"/>
          <p:cNvSpPr/>
          <p:nvPr/>
        </p:nvSpPr>
        <p:spPr>
          <a:xfrm>
            <a:off x="762000" y="762000"/>
            <a:ext cx="7543800" cy="707886"/>
          </a:xfrm>
          <a:prstGeom prst="rect">
            <a:avLst/>
          </a:prstGeom>
        </p:spPr>
        <p:txBody>
          <a:bodyPr wrap="square">
            <a:spAutoFit/>
          </a:bodyPr>
          <a:lstStyle/>
          <a:p>
            <a:pPr algn="ctr"/>
            <a:r>
              <a:rPr lang="en-US" sz="4000" dirty="0">
                <a:solidFill>
                  <a:srgbClr val="202124"/>
                </a:solidFill>
                <a:latin typeface="+mj-lt"/>
              </a:rPr>
              <a:t>AA’s Responsibility Declaration</a:t>
            </a:r>
            <a:endParaRPr lang="en-US" sz="4000" dirty="0">
              <a:latin typeface="+mj-lt"/>
            </a:endParaRPr>
          </a:p>
        </p:txBody>
      </p:sp>
    </p:spTree>
    <p:extLst>
      <p:ext uri="{BB962C8B-B14F-4D97-AF65-F5344CB8AC3E}">
        <p14:creationId xmlns:p14="http://schemas.microsoft.com/office/powerpoint/2010/main" val="3196279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762000" y="2362200"/>
            <a:ext cx="7543800" cy="2554545"/>
          </a:xfrm>
          <a:prstGeom prst="rect">
            <a:avLst/>
          </a:prstGeom>
        </p:spPr>
        <p:txBody>
          <a:bodyPr wrap="square">
            <a:spAutoFit/>
          </a:bodyPr>
          <a:lstStyle/>
          <a:p>
            <a:r>
              <a:rPr lang="en-US" sz="3200" dirty="0">
                <a:solidFill>
                  <a:srgbClr val="202124"/>
                </a:solidFill>
              </a:rPr>
              <a:t>This we owe to AA’s Future;</a:t>
            </a:r>
            <a:br>
              <a:rPr lang="en-US" sz="3200" dirty="0"/>
            </a:br>
            <a:r>
              <a:rPr lang="en-US" sz="3200" dirty="0">
                <a:solidFill>
                  <a:srgbClr val="202124"/>
                </a:solidFill>
              </a:rPr>
              <a:t>To place our common welfare first;</a:t>
            </a:r>
            <a:br>
              <a:rPr lang="en-US" sz="3200" dirty="0"/>
            </a:br>
            <a:r>
              <a:rPr lang="en-US" sz="3200" dirty="0">
                <a:solidFill>
                  <a:srgbClr val="202124"/>
                </a:solidFill>
              </a:rPr>
              <a:t>To keep our Fellowship united.</a:t>
            </a:r>
            <a:br>
              <a:rPr lang="en-US" sz="3200" dirty="0"/>
            </a:br>
            <a:r>
              <a:rPr lang="en-US" sz="3200" dirty="0">
                <a:solidFill>
                  <a:srgbClr val="202124"/>
                </a:solidFill>
              </a:rPr>
              <a:t>For on AA unity depend our lives,</a:t>
            </a:r>
            <a:br>
              <a:rPr lang="en-US" sz="3200" dirty="0"/>
            </a:br>
            <a:r>
              <a:rPr lang="en-US" sz="3200" dirty="0">
                <a:solidFill>
                  <a:srgbClr val="202124"/>
                </a:solidFill>
              </a:rPr>
              <a:t>and the lives of those to come.</a:t>
            </a:r>
            <a:endParaRPr lang="en-US" sz="3200" dirty="0"/>
          </a:p>
        </p:txBody>
      </p:sp>
      <p:sp>
        <p:nvSpPr>
          <p:cNvPr id="4" name="Rectangle 3"/>
          <p:cNvSpPr/>
          <p:nvPr/>
        </p:nvSpPr>
        <p:spPr>
          <a:xfrm>
            <a:off x="762000" y="762000"/>
            <a:ext cx="7543800" cy="707886"/>
          </a:xfrm>
          <a:prstGeom prst="rect">
            <a:avLst/>
          </a:prstGeom>
        </p:spPr>
        <p:txBody>
          <a:bodyPr wrap="square">
            <a:spAutoFit/>
          </a:bodyPr>
          <a:lstStyle/>
          <a:p>
            <a:pPr algn="ctr"/>
            <a:r>
              <a:rPr lang="en-US" sz="4000" dirty="0">
                <a:solidFill>
                  <a:srgbClr val="202124"/>
                </a:solidFill>
                <a:latin typeface="+mj-lt"/>
              </a:rPr>
              <a:t>AA’s Declaration of Unity</a:t>
            </a:r>
            <a:endParaRPr lang="en-US" sz="4000" dirty="0">
              <a:latin typeface="+mj-lt"/>
            </a:endParaRPr>
          </a:p>
        </p:txBody>
      </p:sp>
    </p:spTree>
    <p:extLst>
      <p:ext uri="{BB962C8B-B14F-4D97-AF65-F5344CB8AC3E}">
        <p14:creationId xmlns:p14="http://schemas.microsoft.com/office/powerpoint/2010/main" val="3265070085"/>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83" y="0"/>
            <a:ext cx="8298672" cy="6629399"/>
          </a:xfrm>
          <a:prstGeom prst="rect">
            <a:avLst/>
          </a:prstGeom>
        </p:spPr>
      </p:pic>
    </p:spTree>
    <p:extLst>
      <p:ext uri="{BB962C8B-B14F-4D97-AF65-F5344CB8AC3E}">
        <p14:creationId xmlns:p14="http://schemas.microsoft.com/office/powerpoint/2010/main" val="817827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99" y="152400"/>
            <a:ext cx="8311618" cy="6477000"/>
          </a:xfrm>
          <a:prstGeom prst="rect">
            <a:avLst/>
          </a:prstGeom>
        </p:spPr>
      </p:pic>
    </p:spTree>
    <p:extLst>
      <p:ext uri="{BB962C8B-B14F-4D97-AF65-F5344CB8AC3E}">
        <p14:creationId xmlns:p14="http://schemas.microsoft.com/office/powerpoint/2010/main" val="1759042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86800" cy="6309420"/>
          </a:xfrm>
          <a:prstGeom prst="rect">
            <a:avLst/>
          </a:prstGeom>
        </p:spPr>
        <p:txBody>
          <a:bodyPr wrap="square">
            <a:spAutoFit/>
          </a:bodyPr>
          <a:lstStyle/>
          <a:p>
            <a:r>
              <a:rPr lang="en-US" sz="2400" b="1" dirty="0">
                <a:latin typeface="+mj-lt"/>
              </a:rPr>
              <a:t>Suggested Steps to Achieving an Informed Group Conscience</a:t>
            </a:r>
          </a:p>
          <a:p>
            <a:endParaRPr lang="en-US" sz="2000" dirty="0">
              <a:latin typeface="+mj-lt"/>
            </a:endParaRPr>
          </a:p>
          <a:p>
            <a:pPr marR="1280"/>
            <a:r>
              <a:rPr lang="en-US" dirty="0">
                <a:latin typeface="+mj-lt"/>
              </a:rPr>
              <a:t>GATHER KNOWLEDGE: The GSR or other chairperson of the group informs himself/herself about the topic to be discussed. Then:</a:t>
            </a:r>
          </a:p>
          <a:p>
            <a:pPr marR="1280"/>
            <a:endParaRPr lang="en-US" dirty="0">
              <a:latin typeface="+mj-lt"/>
            </a:endParaRPr>
          </a:p>
          <a:p>
            <a:pPr marR="1280"/>
            <a:r>
              <a:rPr lang="en-US" dirty="0">
                <a:latin typeface="+mj-lt"/>
              </a:rPr>
              <a:t>PRESENT TOPIC/ISSUE: Present the information on the topic to the home group, giving enough background material so all participants are informed on both sides of the topic. The chairperson should be as unbiased as possible on the topic.</a:t>
            </a:r>
          </a:p>
          <a:p>
            <a:pPr marR="2340"/>
            <a:endParaRPr lang="en-US" dirty="0">
              <a:latin typeface="+mj-lt"/>
            </a:endParaRPr>
          </a:p>
          <a:p>
            <a:pPr marR="2340"/>
            <a:r>
              <a:rPr lang="en-US" dirty="0">
                <a:latin typeface="+mj-lt"/>
              </a:rPr>
              <a:t>SHARING: Ask each member to share in turn, being sure to allow all to share once before anyone shares a second time. Remember, this is not a general discussion meeting. It is a method of arriving at unanimity on a specific subject. Remember to carefully listen to any </a:t>
            </a:r>
            <a:r>
              <a:rPr lang="en-US" b="1" dirty="0">
                <a:latin typeface="+mj-lt"/>
              </a:rPr>
              <a:t>minority opinions</a:t>
            </a:r>
            <a:r>
              <a:rPr lang="en-US" dirty="0">
                <a:latin typeface="+mj-lt"/>
              </a:rPr>
              <a:t>.</a:t>
            </a:r>
          </a:p>
          <a:p>
            <a:pPr marR="1320"/>
            <a:endParaRPr lang="en-US" dirty="0">
              <a:latin typeface="+mj-lt"/>
            </a:endParaRPr>
          </a:p>
          <a:p>
            <a:pPr marR="1320"/>
            <a:r>
              <a:rPr lang="en-US" dirty="0">
                <a:latin typeface="+mj-lt"/>
              </a:rPr>
              <a:t>CONSENSUS: Continue the process until </a:t>
            </a:r>
            <a:r>
              <a:rPr lang="en-US" b="1" dirty="0">
                <a:latin typeface="+mj-lt"/>
              </a:rPr>
              <a:t>substantial group unanimity </a:t>
            </a:r>
            <a:r>
              <a:rPr lang="en-US" dirty="0">
                <a:latin typeface="+mj-lt"/>
              </a:rPr>
              <a:t>is achieved. This is usually considered 2/3 of the participants. More than one sharing session may be needed. Remember, you are striving for a group conscience, not a “popular vote.” Be patient and practice AA principles as the process continues.</a:t>
            </a:r>
          </a:p>
          <a:p>
            <a:pPr marR="1280"/>
            <a:endParaRPr lang="en-US" dirty="0">
              <a:latin typeface="+mj-lt"/>
            </a:endParaRPr>
          </a:p>
          <a:p>
            <a:pPr marR="1280"/>
            <a:r>
              <a:rPr lang="en-US" dirty="0">
                <a:latin typeface="+mj-lt"/>
              </a:rPr>
              <a:t>RECAP: Once a group conscience is achieved, present a summary of their conscience to the group as a whole including minority opinion. Pass the group conscience and any minority opinion on to the appropriate person(s), be it the Delegate, Area Committee, or District.</a:t>
            </a:r>
          </a:p>
        </p:txBody>
      </p:sp>
    </p:spTree>
    <p:extLst>
      <p:ext uri="{BB962C8B-B14F-4D97-AF65-F5344CB8AC3E}">
        <p14:creationId xmlns:p14="http://schemas.microsoft.com/office/powerpoint/2010/main" val="1633781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64" y="304801"/>
            <a:ext cx="8473236" cy="6181836"/>
          </a:xfrm>
          <a:prstGeom prst="rect">
            <a:avLst/>
          </a:prstGeom>
        </p:spPr>
      </p:pic>
    </p:spTree>
    <p:extLst>
      <p:ext uri="{BB962C8B-B14F-4D97-AF65-F5344CB8AC3E}">
        <p14:creationId xmlns:p14="http://schemas.microsoft.com/office/powerpoint/2010/main" val="59901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A41E-083A-48E1-B3BF-349CFC26604C}"/>
              </a:ext>
            </a:extLst>
          </p:cNvPr>
          <p:cNvSpPr>
            <a:spLocks noGrp="1"/>
          </p:cNvSpPr>
          <p:nvPr>
            <p:ph type="title"/>
          </p:nvPr>
        </p:nvSpPr>
        <p:spPr/>
        <p:txBody>
          <a:bodyPr/>
          <a:lstStyle/>
          <a:p>
            <a:r>
              <a:rPr lang="en-US" dirty="0"/>
              <a:t>District Committee</a:t>
            </a:r>
          </a:p>
        </p:txBody>
      </p:sp>
      <p:sp>
        <p:nvSpPr>
          <p:cNvPr id="3" name="Content Placeholder 2">
            <a:extLst>
              <a:ext uri="{FF2B5EF4-FFF2-40B4-BE49-F238E27FC236}">
                <a16:creationId xmlns:a16="http://schemas.microsoft.com/office/drawing/2014/main" id="{CEC9327F-61FE-46CA-9C9B-FBFA22AA05C7}"/>
              </a:ext>
            </a:extLst>
          </p:cNvPr>
          <p:cNvSpPr>
            <a:spLocks noGrp="1"/>
          </p:cNvSpPr>
          <p:nvPr>
            <p:ph idx="1"/>
          </p:nvPr>
        </p:nvSpPr>
        <p:spPr/>
        <p:txBody>
          <a:bodyPr>
            <a:normAutofit fontScale="92500" lnSpcReduction="20000"/>
          </a:bodyPr>
          <a:lstStyle/>
          <a:p>
            <a:pPr marL="0" indent="0">
              <a:buNone/>
            </a:pPr>
            <a:r>
              <a:rPr lang="en-US" dirty="0"/>
              <a:t>Officers: DCM District Committee Member</a:t>
            </a:r>
          </a:p>
          <a:p>
            <a:pPr marL="0" indent="0">
              <a:spcBef>
                <a:spcPts val="0"/>
              </a:spcBef>
              <a:buNone/>
            </a:pPr>
            <a:r>
              <a:rPr lang="en-US" dirty="0"/>
              <a:t>                ADCM Alternate District Comm. Mem.</a:t>
            </a:r>
          </a:p>
          <a:p>
            <a:pPr marL="0" indent="0">
              <a:spcBef>
                <a:spcPts val="0"/>
              </a:spcBef>
              <a:buNone/>
            </a:pPr>
            <a:r>
              <a:rPr lang="en-US" dirty="0"/>
              <a:t>                Secretary</a:t>
            </a:r>
          </a:p>
          <a:p>
            <a:pPr marL="0" indent="0">
              <a:spcBef>
                <a:spcPts val="0"/>
              </a:spcBef>
              <a:buNone/>
            </a:pPr>
            <a:r>
              <a:rPr lang="en-US" dirty="0"/>
              <a:t>                Treasurer</a:t>
            </a:r>
          </a:p>
          <a:p>
            <a:pPr marL="0" indent="0">
              <a:spcBef>
                <a:spcPts val="0"/>
              </a:spcBef>
              <a:buNone/>
            </a:pPr>
            <a:r>
              <a:rPr lang="en-US" dirty="0"/>
              <a:t>Committee Chairs: Archives, Cooperation w/Intergroup, Cooperation w/ Professional Community-Public Information, Corrections, Finance &amp; Budget, Grapevine, Hospitals &amp; Institutions,</a:t>
            </a:r>
          </a:p>
          <a:p>
            <a:pPr marL="0" indent="0">
              <a:spcBef>
                <a:spcPts val="0"/>
              </a:spcBef>
              <a:buNone/>
            </a:pPr>
            <a:r>
              <a:rPr lang="en-US" dirty="0"/>
              <a:t>CHARYPAA Rep,</a:t>
            </a:r>
          </a:p>
          <a:p>
            <a:pPr marL="0" indent="0">
              <a:spcBef>
                <a:spcPts val="0"/>
              </a:spcBef>
              <a:buNone/>
            </a:pPr>
            <a:r>
              <a:rPr lang="en-US" dirty="0"/>
              <a:t>GSR’s   </a:t>
            </a:r>
          </a:p>
        </p:txBody>
      </p:sp>
    </p:spTree>
    <p:extLst>
      <p:ext uri="{BB962C8B-B14F-4D97-AF65-F5344CB8AC3E}">
        <p14:creationId xmlns:p14="http://schemas.microsoft.com/office/powerpoint/2010/main" val="281651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7DE4AD-644D-4DE5-A746-E42CB87E0AC6}"/>
              </a:ext>
            </a:extLst>
          </p:cNvPr>
          <p:cNvSpPr txBox="1"/>
          <p:nvPr/>
        </p:nvSpPr>
        <p:spPr>
          <a:xfrm>
            <a:off x="228600" y="228600"/>
            <a:ext cx="8763000" cy="5355312"/>
          </a:xfrm>
          <a:prstGeom prst="rect">
            <a:avLst/>
          </a:prstGeom>
          <a:noFill/>
        </p:spPr>
        <p:txBody>
          <a:bodyPr wrap="square" rtlCol="0">
            <a:spAutoFit/>
          </a:bodyPr>
          <a:lstStyle/>
          <a:p>
            <a:r>
              <a:rPr lang="en-US" dirty="0"/>
              <a:t>                                      A Brief Timeline of Our Three Legacies</a:t>
            </a:r>
          </a:p>
          <a:p>
            <a:endParaRPr lang="en-US" dirty="0"/>
          </a:p>
          <a:p>
            <a:r>
              <a:rPr lang="en-US" dirty="0"/>
              <a:t>1934 Dec. 11       Bill W. gets sober</a:t>
            </a:r>
          </a:p>
          <a:p>
            <a:r>
              <a:rPr lang="en-US" dirty="0"/>
              <a:t>1935 June 10       Dr. Bob gets sober and AA is founded</a:t>
            </a:r>
          </a:p>
          <a:p>
            <a:pPr marL="342900" indent="-342900">
              <a:buAutoNum type="arabicPlain" startAt="1938"/>
            </a:pPr>
            <a:r>
              <a:rPr lang="en-US" dirty="0"/>
              <a:t> Aug. 11       The Alcoholic Foundation created as trusteeship</a:t>
            </a:r>
          </a:p>
          <a:p>
            <a:pPr marL="342900" indent="-342900">
              <a:buAutoNum type="arabicPlain" startAt="1938"/>
            </a:pPr>
            <a:r>
              <a:rPr lang="en-US" dirty="0"/>
              <a:t> April            The book Alcoholics Anonymous published (1</a:t>
            </a:r>
            <a:r>
              <a:rPr lang="en-US" baseline="30000" dirty="0"/>
              <a:t>st</a:t>
            </a:r>
            <a:r>
              <a:rPr lang="en-US" dirty="0"/>
              <a:t> Legacy- Recovery)</a:t>
            </a:r>
          </a:p>
          <a:p>
            <a:r>
              <a:rPr lang="en-US" dirty="0"/>
              <a:t>1946 April            Grapevine prints “Twelve points to Assure Our Future”</a:t>
            </a:r>
          </a:p>
          <a:p>
            <a:r>
              <a:rPr lang="en-US" dirty="0"/>
              <a:t>1950 July              1</a:t>
            </a:r>
            <a:r>
              <a:rPr lang="en-US" baseline="30000" dirty="0"/>
              <a:t>st</a:t>
            </a:r>
            <a:r>
              <a:rPr lang="en-US" dirty="0"/>
              <a:t> Intl. Convention in Cleveland, Traditions adopted (2</a:t>
            </a:r>
            <a:r>
              <a:rPr lang="en-US" baseline="30000" dirty="0"/>
              <a:t>nd</a:t>
            </a:r>
            <a:r>
              <a:rPr lang="en-US" dirty="0"/>
              <a:t> Legacy- Unity)</a:t>
            </a:r>
          </a:p>
          <a:p>
            <a:r>
              <a:rPr lang="en-US" dirty="0"/>
              <a:t>                               Conference of Delegates proposed, </a:t>
            </a:r>
          </a:p>
          <a:p>
            <a:r>
              <a:rPr lang="en-US" dirty="0"/>
              <a:t>1951 April            Panel One of the GSC meets in NYC with 37 States &amp; Provinces present</a:t>
            </a:r>
          </a:p>
          <a:p>
            <a:pPr marL="342900" indent="-342900">
              <a:buAutoNum type="arabicPlain" startAt="1954"/>
            </a:pPr>
            <a:r>
              <a:rPr lang="en-US" dirty="0"/>
              <a:t>                     The Alcoholic Foundation renamed the General Service Board</a:t>
            </a:r>
          </a:p>
          <a:p>
            <a:pPr marL="342900" indent="-342900">
              <a:buAutoNum type="arabicPlain" startAt="1954"/>
            </a:pPr>
            <a:r>
              <a:rPr lang="en-US" dirty="0"/>
              <a:t>                      2</a:t>
            </a:r>
            <a:r>
              <a:rPr lang="en-US" baseline="30000" dirty="0"/>
              <a:t>nd</a:t>
            </a:r>
            <a:r>
              <a:rPr lang="en-US" dirty="0"/>
              <a:t> Intl. Convention in St. Louis</a:t>
            </a:r>
          </a:p>
          <a:p>
            <a:r>
              <a:rPr lang="en-US" dirty="0"/>
              <a:t>                               Panel 5 of GSC also St. Louis, a Resolution adopted that the GSC would</a:t>
            </a:r>
          </a:p>
          <a:p>
            <a:r>
              <a:rPr lang="en-US" dirty="0"/>
              <a:t>                               replace the co-founders and responsibility of future affairs turned over</a:t>
            </a:r>
          </a:p>
          <a:p>
            <a:r>
              <a:rPr lang="en-US" dirty="0"/>
              <a:t>                               to the Fellowship. Bill W. states AA has come of Age</a:t>
            </a:r>
          </a:p>
          <a:p>
            <a:pPr marL="342900" indent="-342900">
              <a:buAutoNum type="arabicPlain" startAt="1957"/>
            </a:pPr>
            <a:r>
              <a:rPr lang="en-US" dirty="0"/>
              <a:t>                      Legal Bylaws for GSB created</a:t>
            </a:r>
          </a:p>
          <a:p>
            <a:r>
              <a:rPr lang="en-US" dirty="0"/>
              <a:t>1962                      Concepts are adopted and published, (3</a:t>
            </a:r>
            <a:r>
              <a:rPr lang="en-US" baseline="30000" dirty="0"/>
              <a:t>rd</a:t>
            </a:r>
            <a:r>
              <a:rPr lang="en-US" dirty="0"/>
              <a:t> Legacy- Service)</a:t>
            </a:r>
          </a:p>
          <a:p>
            <a:r>
              <a:rPr lang="en-US" dirty="0"/>
              <a:t>                                                                </a:t>
            </a:r>
          </a:p>
          <a:p>
            <a:pPr marL="342900" indent="-342900">
              <a:buAutoNum type="arabicPlain" startAt="1954"/>
            </a:pPr>
            <a:endParaRPr lang="en-US" dirty="0"/>
          </a:p>
        </p:txBody>
      </p:sp>
    </p:spTree>
    <p:extLst>
      <p:ext uri="{BB962C8B-B14F-4D97-AF65-F5344CB8AC3E}">
        <p14:creationId xmlns:p14="http://schemas.microsoft.com/office/powerpoint/2010/main" val="661066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28" y="304800"/>
            <a:ext cx="8818472" cy="6263121"/>
          </a:xfrm>
          <a:prstGeom prst="rect">
            <a:avLst/>
          </a:prstGeom>
        </p:spPr>
      </p:pic>
    </p:spTree>
    <p:extLst>
      <p:ext uri="{BB962C8B-B14F-4D97-AF65-F5344CB8AC3E}">
        <p14:creationId xmlns:p14="http://schemas.microsoft.com/office/powerpoint/2010/main" val="4085188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838200"/>
            <a:ext cx="3704734" cy="2971800"/>
          </a:xfrm>
          <a:prstGeom prst="rect">
            <a:avLst/>
          </a:prstGeom>
        </p:spPr>
      </p:pic>
      <p:sp>
        <p:nvSpPr>
          <p:cNvPr id="5" name="TextBox 4">
            <a:extLst>
              <a:ext uri="{FF2B5EF4-FFF2-40B4-BE49-F238E27FC236}">
                <a16:creationId xmlns:a16="http://schemas.microsoft.com/office/drawing/2014/main" id="{570C2F25-336B-4BC3-AA63-D367E8DB54EE}"/>
              </a:ext>
            </a:extLst>
          </p:cNvPr>
          <p:cNvSpPr txBox="1"/>
          <p:nvPr/>
        </p:nvSpPr>
        <p:spPr>
          <a:xfrm>
            <a:off x="457200" y="838200"/>
            <a:ext cx="4038600" cy="5355312"/>
          </a:xfrm>
          <a:prstGeom prst="rect">
            <a:avLst/>
          </a:prstGeom>
          <a:noFill/>
        </p:spPr>
        <p:txBody>
          <a:bodyPr wrap="square" rtlCol="0">
            <a:spAutoFit/>
          </a:bodyPr>
          <a:lstStyle/>
          <a:p>
            <a:r>
              <a:rPr lang="en-US" dirty="0"/>
              <a:t>Area assemblies are held twice a year in the Spring and Fall. The Area Committees meet at this time, workshops are held, Area business is conducted, In the Spring, Conference Concerns are discussed so our Area Delegate can take the conscience of the Area to the General Service Conference. Some include a guest speaker. Every 2 years elections are held to select a Delegate and other Officers. Assemblies include GSR’s ,DCM’s Area Officers, Committee Chairs and Special Assignment  Coordinators. Summer and Winter Meetings are held where the committees meet and the agenda for Assemblies are formed that include the DCM’s Area Officers, Area Committee Chairs, and Special Assignment Coordinators </a:t>
            </a:r>
          </a:p>
        </p:txBody>
      </p:sp>
    </p:spTree>
    <p:extLst>
      <p:ext uri="{BB962C8B-B14F-4D97-AF65-F5344CB8AC3E}">
        <p14:creationId xmlns:p14="http://schemas.microsoft.com/office/powerpoint/2010/main" val="2043827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0A67E1-B6C5-4BE8-A6AB-3505661609A6}"/>
              </a:ext>
            </a:extLst>
          </p:cNvPr>
          <p:cNvSpPr txBox="1"/>
          <p:nvPr/>
        </p:nvSpPr>
        <p:spPr>
          <a:xfrm>
            <a:off x="533400" y="304800"/>
            <a:ext cx="8610600" cy="5632311"/>
          </a:xfrm>
          <a:prstGeom prst="rect">
            <a:avLst/>
          </a:prstGeom>
          <a:noFill/>
        </p:spPr>
        <p:txBody>
          <a:bodyPr wrap="square" rtlCol="0">
            <a:spAutoFit/>
          </a:bodyPr>
          <a:lstStyle/>
          <a:p>
            <a:r>
              <a:rPr lang="en-US" sz="2400" dirty="0"/>
              <a:t>               VAC                 (  Virginia Area Committee)</a:t>
            </a:r>
          </a:p>
          <a:p>
            <a:r>
              <a:rPr lang="en-US" sz="2400" dirty="0"/>
              <a:t>Delegate &amp; Alternate Delegate</a:t>
            </a:r>
          </a:p>
          <a:p>
            <a:r>
              <a:rPr lang="en-US" sz="2400" dirty="0"/>
              <a:t>Officers- Chair, Alternate Chair, Secretary, Treasurer</a:t>
            </a:r>
          </a:p>
          <a:p>
            <a:endParaRPr lang="en-US" sz="2400" dirty="0"/>
          </a:p>
          <a:p>
            <a:r>
              <a:rPr lang="en-US" sz="2400" dirty="0"/>
              <a:t>Committee Chairs-</a:t>
            </a:r>
            <a:r>
              <a:rPr lang="en-US" sz="2400" dirty="0" err="1"/>
              <a:t>Accessibilities,Archives</a:t>
            </a:r>
            <a:r>
              <a:rPr lang="en-US" sz="2400" dirty="0"/>
              <a:t>, Conventions,</a:t>
            </a:r>
          </a:p>
          <a:p>
            <a:r>
              <a:rPr lang="en-US" sz="2400" dirty="0"/>
              <a:t>Cooperation w/Intergroup,</a:t>
            </a:r>
          </a:p>
          <a:p>
            <a:r>
              <a:rPr lang="en-US" sz="2400" dirty="0"/>
              <a:t>Cooperation w/ Professional Community, Correctional Facilities, Finance &amp; Budget, Grapevine &amp; Literature, Growth, Public Information, Treatment Facilities, Website</a:t>
            </a:r>
          </a:p>
          <a:p>
            <a:endParaRPr lang="en-US" sz="2400" dirty="0"/>
          </a:p>
          <a:p>
            <a:r>
              <a:rPr lang="en-US" sz="2400" dirty="0"/>
              <a:t>Special Assignment Coordinators-Archivist ,Arrangements,</a:t>
            </a:r>
          </a:p>
          <a:p>
            <a:r>
              <a:rPr lang="en-US" sz="2400" dirty="0"/>
              <a:t> Mail List, Newsletter Editor,</a:t>
            </a:r>
          </a:p>
          <a:p>
            <a:r>
              <a:rPr lang="en-US" sz="2400" dirty="0"/>
              <a:t>Sound Engineer, Website, Information Technologies</a:t>
            </a:r>
          </a:p>
          <a:p>
            <a:r>
              <a:rPr lang="en-US" sz="2400" dirty="0"/>
              <a:t>(And Ad hoc committee as created when necessary)</a:t>
            </a:r>
          </a:p>
          <a:p>
            <a:r>
              <a:rPr lang="en-US" sz="2400" dirty="0"/>
              <a:t> </a:t>
            </a:r>
          </a:p>
        </p:txBody>
      </p:sp>
    </p:spTree>
    <p:extLst>
      <p:ext uri="{BB962C8B-B14F-4D97-AF65-F5344CB8AC3E}">
        <p14:creationId xmlns:p14="http://schemas.microsoft.com/office/powerpoint/2010/main" val="3658710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400"/>
            <a:ext cx="8403221" cy="5016532"/>
          </a:xfrm>
          <a:prstGeom prst="rect">
            <a:avLst/>
          </a:prstGeom>
        </p:spPr>
      </p:pic>
    </p:spTree>
    <p:extLst>
      <p:ext uri="{BB962C8B-B14F-4D97-AF65-F5344CB8AC3E}">
        <p14:creationId xmlns:p14="http://schemas.microsoft.com/office/powerpoint/2010/main" val="1371918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553200"/>
          </a:xfrm>
          <a:prstGeom prst="rect">
            <a:avLst/>
          </a:prstGeom>
        </p:spPr>
        <p:txBody>
          <a:bodyPr wrap="square">
            <a:noAutofit/>
          </a:bodyPr>
          <a:lstStyle/>
          <a:p>
            <a:r>
              <a:rPr lang="en-US" b="1" dirty="0">
                <a:solidFill>
                  <a:srgbClr val="000000"/>
                </a:solidFill>
                <a:latin typeface="Arial" panose="020B0604020202020204" pitchFamily="34" charset="0"/>
              </a:rPr>
              <a:t>Why Do We Need a Conference?</a:t>
            </a:r>
            <a:endParaRPr lang="en-US" sz="1400" dirty="0"/>
          </a:p>
          <a:p>
            <a:br>
              <a:rPr lang="en-US" sz="1400" dirty="0"/>
            </a:br>
            <a:r>
              <a:rPr lang="en-US" sz="1600" dirty="0">
                <a:solidFill>
                  <a:srgbClr val="000000"/>
                </a:solidFill>
                <a:latin typeface="Arial" panose="020B0604020202020204" pitchFamily="34" charset="0"/>
              </a:rPr>
              <a:t>The late Bernard B. Smith, nonalcoholic, then chairperson of the board of trustees, and one of the architects of the Conference structure, answered that question superbly in his opening talk at the 1954 meeting: “We may not need a General Service Conference to ensure our own recovery. We do need it to ensure the recovery of the alcoholic who still stumbles in the darkness one short block from this room. We need it to ensure the recovery of a child being born tonight, destined for alcoholism. We need it to provide, in keeping with our Twelfth Step, a permanent haven for all alcoholics who, in the ages ahead, can find in A.A. that rebirth that brought us back to life.</a:t>
            </a:r>
            <a:endParaRPr lang="en-US" sz="1600" dirty="0"/>
          </a:p>
          <a:p>
            <a:br>
              <a:rPr lang="en-US" sz="1600" dirty="0"/>
            </a:br>
            <a:r>
              <a:rPr lang="en-US" sz="1600" dirty="0">
                <a:solidFill>
                  <a:srgbClr val="000000"/>
                </a:solidFill>
                <a:latin typeface="Arial" panose="020B0604020202020204" pitchFamily="34" charset="0"/>
              </a:rPr>
              <a:t>“We need it because we, more than all others, are conscious of the devastating effect of the human urge for power and prestige which we must ensure can never invade A.A. We need it to ensure A.A. against government, while insulating it against anarchy; we need it to protect A.A. against disintegration while preventing over-integration. We need it so that Alcoholics Anonymous, and Alcoholics Anonymous alone, is the ultimate repository of its Twelve Steps, its Twelve Traditions, and all of its services.</a:t>
            </a:r>
            <a:endParaRPr lang="en-US" sz="1600" dirty="0"/>
          </a:p>
          <a:p>
            <a:br>
              <a:rPr lang="en-US" sz="1600" dirty="0"/>
            </a:br>
            <a:r>
              <a:rPr lang="en-US" sz="1600" dirty="0">
                <a:solidFill>
                  <a:srgbClr val="000000"/>
                </a:solidFill>
                <a:latin typeface="Arial" panose="020B0604020202020204" pitchFamily="34" charset="0"/>
              </a:rPr>
              <a:t>“We need it to ensure that changes within A.A. come only as a response to the needs and the wants of all A.A., and not of any few. We need it to ensure that the doors of the halls of A.A. never have locks on them, so that all people for all time who have an alcoholic problem may enter these halls unasked and feel welcome. We need it to ensure that Alcoholics Anonymous never asks of anyone who needs us what his or her race is, what his or her creed is, what his or her social position is.”</a:t>
            </a:r>
            <a:endParaRPr lang="en-US" sz="1600" dirty="0"/>
          </a:p>
        </p:txBody>
      </p:sp>
    </p:spTree>
    <p:extLst>
      <p:ext uri="{BB962C8B-B14F-4D97-AF65-F5344CB8AC3E}">
        <p14:creationId xmlns:p14="http://schemas.microsoft.com/office/powerpoint/2010/main" val="2672800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438400"/>
            <a:ext cx="8883688" cy="2057400"/>
          </a:xfrm>
          <a:prstGeom prst="rect">
            <a:avLst/>
          </a:prstGeom>
        </p:spPr>
      </p:pic>
    </p:spTree>
    <p:extLst>
      <p:ext uri="{BB962C8B-B14F-4D97-AF65-F5344CB8AC3E}">
        <p14:creationId xmlns:p14="http://schemas.microsoft.com/office/powerpoint/2010/main" val="2622972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04" y="2362200"/>
            <a:ext cx="8932191" cy="2133600"/>
          </a:xfrm>
          <a:prstGeom prst="rect">
            <a:avLst/>
          </a:prstGeom>
        </p:spPr>
      </p:pic>
    </p:spTree>
    <p:extLst>
      <p:ext uri="{BB962C8B-B14F-4D97-AF65-F5344CB8AC3E}">
        <p14:creationId xmlns:p14="http://schemas.microsoft.com/office/powerpoint/2010/main" val="2367701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52888"/>
            <a:ext cx="5181599" cy="6752224"/>
          </a:xfrm>
          <a:prstGeom prst="rect">
            <a:avLst/>
          </a:prstGeom>
        </p:spPr>
      </p:pic>
    </p:spTree>
    <p:extLst>
      <p:ext uri="{BB962C8B-B14F-4D97-AF65-F5344CB8AC3E}">
        <p14:creationId xmlns:p14="http://schemas.microsoft.com/office/powerpoint/2010/main" val="2006794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520147"/>
            <a:ext cx="3962400" cy="4128053"/>
          </a:xfrm>
          <a:prstGeom prst="rect">
            <a:avLst/>
          </a:prstGeom>
        </p:spPr>
      </p:pic>
      <p:sp>
        <p:nvSpPr>
          <p:cNvPr id="3" name="TextBox 2">
            <a:extLst>
              <a:ext uri="{FF2B5EF4-FFF2-40B4-BE49-F238E27FC236}">
                <a16:creationId xmlns:a16="http://schemas.microsoft.com/office/drawing/2014/main" id="{AF6471D8-3E6D-4D72-A3FC-F99AB37C2A0D}"/>
              </a:ext>
            </a:extLst>
          </p:cNvPr>
          <p:cNvSpPr txBox="1"/>
          <p:nvPr/>
        </p:nvSpPr>
        <p:spPr>
          <a:xfrm>
            <a:off x="533400" y="685800"/>
            <a:ext cx="3048000" cy="4031873"/>
          </a:xfrm>
          <a:prstGeom prst="rect">
            <a:avLst/>
          </a:prstGeom>
          <a:noFill/>
        </p:spPr>
        <p:txBody>
          <a:bodyPr wrap="square" rtlCol="0">
            <a:spAutoFit/>
          </a:bodyPr>
          <a:lstStyle/>
          <a:p>
            <a:r>
              <a:rPr lang="en-US" sz="3200" dirty="0"/>
              <a:t>The annual General Service Conference is held every year in April. Our elected Delegate represents us there.</a:t>
            </a:r>
          </a:p>
        </p:txBody>
      </p:sp>
    </p:spTree>
    <p:extLst>
      <p:ext uri="{BB962C8B-B14F-4D97-AF65-F5344CB8AC3E}">
        <p14:creationId xmlns:p14="http://schemas.microsoft.com/office/powerpoint/2010/main" val="1030223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757"/>
            <a:ext cx="5257800" cy="6732839"/>
          </a:xfrm>
          <a:prstGeom prst="rect">
            <a:avLst/>
          </a:prstGeom>
        </p:spPr>
      </p:pic>
    </p:spTree>
    <p:extLst>
      <p:ext uri="{BB962C8B-B14F-4D97-AF65-F5344CB8AC3E}">
        <p14:creationId xmlns:p14="http://schemas.microsoft.com/office/powerpoint/2010/main" val="1252878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3025" y="1847850"/>
            <a:ext cx="6457950" cy="3162300"/>
          </a:xfrm>
          <a:prstGeom prst="rect">
            <a:avLst/>
          </a:prstGeom>
        </p:spPr>
      </p:pic>
    </p:spTree>
    <p:extLst>
      <p:ext uri="{BB962C8B-B14F-4D97-AF65-F5344CB8AC3E}">
        <p14:creationId xmlns:p14="http://schemas.microsoft.com/office/powerpoint/2010/main" val="1778260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467" y="0"/>
            <a:ext cx="6718373" cy="6705600"/>
          </a:xfrm>
          <a:prstGeom prst="rect">
            <a:avLst/>
          </a:prstGeom>
        </p:spPr>
      </p:pic>
      <p:sp>
        <p:nvSpPr>
          <p:cNvPr id="4" name="Oval 3"/>
          <p:cNvSpPr/>
          <p:nvPr/>
        </p:nvSpPr>
        <p:spPr>
          <a:xfrm>
            <a:off x="3175000" y="4343400"/>
            <a:ext cx="7620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498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C9C4CE-CE95-4EA3-82A8-5701D91EF0C7}"/>
              </a:ext>
            </a:extLst>
          </p:cNvPr>
          <p:cNvSpPr txBox="1"/>
          <p:nvPr/>
        </p:nvSpPr>
        <p:spPr>
          <a:xfrm>
            <a:off x="457200" y="381000"/>
            <a:ext cx="8458200" cy="5632311"/>
          </a:xfrm>
          <a:prstGeom prst="rect">
            <a:avLst/>
          </a:prstGeom>
          <a:noFill/>
        </p:spPr>
        <p:txBody>
          <a:bodyPr wrap="square" rtlCol="0">
            <a:spAutoFit/>
          </a:bodyPr>
          <a:lstStyle/>
          <a:p>
            <a:r>
              <a:rPr lang="en-US" sz="2400" dirty="0"/>
              <a:t>Conference Committees :</a:t>
            </a:r>
          </a:p>
          <a:p>
            <a:r>
              <a:rPr lang="en-US" sz="2400" dirty="0"/>
              <a:t> Agenda </a:t>
            </a:r>
          </a:p>
          <a:p>
            <a:r>
              <a:rPr lang="en-US" sz="2400" dirty="0"/>
              <a:t> CPC (Cooperation with Professional Community)</a:t>
            </a:r>
          </a:p>
          <a:p>
            <a:r>
              <a:rPr lang="en-US" sz="2400" dirty="0"/>
              <a:t> Corrections</a:t>
            </a:r>
          </a:p>
          <a:p>
            <a:r>
              <a:rPr lang="en-US" sz="2400" dirty="0"/>
              <a:t> Finance</a:t>
            </a:r>
          </a:p>
          <a:p>
            <a:r>
              <a:rPr lang="en-US" sz="2400" dirty="0"/>
              <a:t> Grapevine</a:t>
            </a:r>
          </a:p>
          <a:p>
            <a:r>
              <a:rPr lang="en-US" sz="2400" dirty="0"/>
              <a:t> Literature </a:t>
            </a:r>
          </a:p>
          <a:p>
            <a:r>
              <a:rPr lang="en-US" sz="2400" dirty="0"/>
              <a:t> Policy/Admissions</a:t>
            </a:r>
          </a:p>
          <a:p>
            <a:r>
              <a:rPr lang="en-US" sz="2400" dirty="0"/>
              <a:t> PI (Public Information)</a:t>
            </a:r>
          </a:p>
          <a:p>
            <a:r>
              <a:rPr lang="en-US" sz="2400" dirty="0"/>
              <a:t> Report &amp; Charter</a:t>
            </a:r>
          </a:p>
          <a:p>
            <a:r>
              <a:rPr lang="en-US" sz="2400" dirty="0"/>
              <a:t>Treatment &amp; Accessibilities</a:t>
            </a:r>
          </a:p>
          <a:p>
            <a:r>
              <a:rPr lang="en-US" sz="2400" dirty="0"/>
              <a:t>Trustees</a:t>
            </a:r>
          </a:p>
          <a:p>
            <a:r>
              <a:rPr lang="en-US" sz="2400" dirty="0"/>
              <a:t>Secondary Committees:</a:t>
            </a:r>
          </a:p>
          <a:p>
            <a:r>
              <a:rPr lang="en-US" sz="2400" dirty="0"/>
              <a:t>International Conventions/Regional Forums </a:t>
            </a:r>
          </a:p>
          <a:p>
            <a:r>
              <a:rPr lang="en-US" sz="2400" dirty="0"/>
              <a:t>Archives  </a:t>
            </a:r>
          </a:p>
        </p:txBody>
      </p:sp>
    </p:spTree>
    <p:extLst>
      <p:ext uri="{BB962C8B-B14F-4D97-AF65-F5344CB8AC3E}">
        <p14:creationId xmlns:p14="http://schemas.microsoft.com/office/powerpoint/2010/main" val="181681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1AC0F9-35E2-46EF-8C0C-172BABF362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42988" y="1440921"/>
            <a:ext cx="6858000" cy="3857625"/>
          </a:xfrm>
          <a:prstGeom prst="rect">
            <a:avLst/>
          </a:prstGeom>
        </p:spPr>
      </p:pic>
      <p:sp>
        <p:nvSpPr>
          <p:cNvPr id="4" name="TextBox 3">
            <a:extLst>
              <a:ext uri="{FF2B5EF4-FFF2-40B4-BE49-F238E27FC236}">
                <a16:creationId xmlns:a16="http://schemas.microsoft.com/office/drawing/2014/main" id="{8E82DA15-83CF-46E2-A7BA-07775F42DF92}"/>
              </a:ext>
            </a:extLst>
          </p:cNvPr>
          <p:cNvSpPr txBox="1"/>
          <p:nvPr/>
        </p:nvSpPr>
        <p:spPr>
          <a:xfrm>
            <a:off x="4608689" y="685800"/>
            <a:ext cx="3962401" cy="830997"/>
          </a:xfrm>
          <a:prstGeom prst="rect">
            <a:avLst/>
          </a:prstGeom>
          <a:noFill/>
        </p:spPr>
        <p:txBody>
          <a:bodyPr wrap="square" rtlCol="0">
            <a:spAutoFit/>
          </a:bodyPr>
          <a:lstStyle/>
          <a:p>
            <a:r>
              <a:rPr lang="en-US" sz="2400" dirty="0"/>
              <a:t>Page S18 of our</a:t>
            </a:r>
          </a:p>
          <a:p>
            <a:r>
              <a:rPr lang="en-US" sz="2400" dirty="0"/>
              <a:t>  A.A. Service Manual</a:t>
            </a:r>
          </a:p>
        </p:txBody>
      </p:sp>
    </p:spTree>
    <p:extLst>
      <p:ext uri="{BB962C8B-B14F-4D97-AF65-F5344CB8AC3E}">
        <p14:creationId xmlns:p14="http://schemas.microsoft.com/office/powerpoint/2010/main" val="1485529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68135"/>
            <a:ext cx="4419600" cy="6721730"/>
          </a:xfrm>
          <a:prstGeom prst="rect">
            <a:avLst/>
          </a:prstGeom>
        </p:spPr>
      </p:pic>
    </p:spTree>
    <p:extLst>
      <p:ext uri="{BB962C8B-B14F-4D97-AF65-F5344CB8AC3E}">
        <p14:creationId xmlns:p14="http://schemas.microsoft.com/office/powerpoint/2010/main" val="3152006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een, player, room, clock&#10;&#10;Description automatically generated">
            <a:extLst>
              <a:ext uri="{FF2B5EF4-FFF2-40B4-BE49-F238E27FC236}">
                <a16:creationId xmlns:a16="http://schemas.microsoft.com/office/drawing/2014/main" id="{C405E33C-8B0E-412D-9684-64F6D94D42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9F130AE-1486-4DA0-A4EE-9176CA29B136}"/>
              </a:ext>
            </a:extLst>
          </p:cNvPr>
          <p:cNvSpPr txBox="1"/>
          <p:nvPr/>
        </p:nvSpPr>
        <p:spPr>
          <a:xfrm>
            <a:off x="790222" y="6172200"/>
            <a:ext cx="8353778" cy="461665"/>
          </a:xfrm>
          <a:prstGeom prst="rect">
            <a:avLst/>
          </a:prstGeom>
          <a:noFill/>
        </p:spPr>
        <p:txBody>
          <a:bodyPr wrap="square" rtlCol="0">
            <a:spAutoFit/>
          </a:bodyPr>
          <a:lstStyle/>
          <a:p>
            <a:r>
              <a:rPr lang="en-US" sz="2400" dirty="0"/>
              <a:t>Page S80  The A.A. Service Manual</a:t>
            </a:r>
          </a:p>
        </p:txBody>
      </p:sp>
    </p:spTree>
    <p:extLst>
      <p:ext uri="{BB962C8B-B14F-4D97-AF65-F5344CB8AC3E}">
        <p14:creationId xmlns:p14="http://schemas.microsoft.com/office/powerpoint/2010/main" val="36300044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7848600" cy="5539978"/>
          </a:xfrm>
          <a:prstGeom prst="rect">
            <a:avLst/>
          </a:prstGeom>
        </p:spPr>
        <p:txBody>
          <a:bodyPr wrap="square">
            <a:spAutoFit/>
          </a:bodyPr>
          <a:lstStyle/>
          <a:p>
            <a:r>
              <a:rPr lang="en-US" sz="4800" b="1" dirty="0">
                <a:solidFill>
                  <a:srgbClr val="231F20"/>
                </a:solidFill>
                <a:latin typeface="+mj-lt"/>
              </a:rPr>
              <a:t>Who is in Charge at G.S.O.?</a:t>
            </a:r>
          </a:p>
          <a:p>
            <a:endParaRPr lang="en-US" dirty="0">
              <a:solidFill>
                <a:srgbClr val="000000"/>
              </a:solidFill>
              <a:latin typeface="+mj-lt"/>
            </a:endParaRPr>
          </a:p>
          <a:p>
            <a:pPr marR="1090"/>
            <a:r>
              <a:rPr lang="en-US" sz="3200" dirty="0">
                <a:solidFill>
                  <a:srgbClr val="231F20"/>
                </a:solidFill>
                <a:latin typeface="+mj-lt"/>
              </a:rPr>
              <a:t>No one person or group of persons is "in charge," although the general manager carries out primary responsibility for day-to-day operations and is assisted by other administrative officers and the General Service Office staff. Staff members at each service desk are themselves recovering alcoholics. Other employees may or may not be recovering alcoholics.</a:t>
            </a:r>
            <a:endParaRPr lang="en-US" sz="3200" dirty="0">
              <a:solidFill>
                <a:srgbClr val="000000"/>
              </a:solidFill>
              <a:latin typeface="+mj-lt"/>
            </a:endParaRPr>
          </a:p>
        </p:txBody>
      </p:sp>
    </p:spTree>
    <p:extLst>
      <p:ext uri="{BB962C8B-B14F-4D97-AF65-F5344CB8AC3E}">
        <p14:creationId xmlns:p14="http://schemas.microsoft.com/office/powerpoint/2010/main" val="3320519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A208B8-1EE8-4B05-B671-A2E0A3EFB72D}"/>
              </a:ext>
            </a:extLst>
          </p:cNvPr>
          <p:cNvSpPr txBox="1"/>
          <p:nvPr/>
        </p:nvSpPr>
        <p:spPr>
          <a:xfrm>
            <a:off x="762000" y="685800"/>
            <a:ext cx="8001000" cy="3539430"/>
          </a:xfrm>
          <a:prstGeom prst="rect">
            <a:avLst/>
          </a:prstGeom>
          <a:noFill/>
        </p:spPr>
        <p:txBody>
          <a:bodyPr wrap="square" rtlCol="0">
            <a:spAutoFit/>
          </a:bodyPr>
          <a:lstStyle/>
          <a:p>
            <a:r>
              <a:rPr lang="en-US" sz="3200" dirty="0"/>
              <a:t> A.A. World Services, Inc.(AAWS)</a:t>
            </a:r>
          </a:p>
          <a:p>
            <a:r>
              <a:rPr lang="en-US" sz="3200" dirty="0"/>
              <a:t>Oversees the General Service Office (GSO- New York) and its service activities in the U.S. and Canada. They publish and distribute our books, pamphlets and other items. They handle the day-to-day aspects of operation of AA’s business.</a:t>
            </a:r>
          </a:p>
        </p:txBody>
      </p:sp>
    </p:spTree>
    <p:extLst>
      <p:ext uri="{BB962C8B-B14F-4D97-AF65-F5344CB8AC3E}">
        <p14:creationId xmlns:p14="http://schemas.microsoft.com/office/powerpoint/2010/main" val="4125342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2FE03D5A-9433-48C7-A40B-11C068DD5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382" y="0"/>
            <a:ext cx="5309235" cy="6858000"/>
          </a:xfrm>
          <a:prstGeom prst="rect">
            <a:avLst/>
          </a:prstGeom>
        </p:spPr>
      </p:pic>
    </p:spTree>
    <p:extLst>
      <p:ext uri="{BB962C8B-B14F-4D97-AF65-F5344CB8AC3E}">
        <p14:creationId xmlns:p14="http://schemas.microsoft.com/office/powerpoint/2010/main" val="2799973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763000" cy="5970865"/>
          </a:xfrm>
          <a:prstGeom prst="rect">
            <a:avLst/>
          </a:prstGeom>
        </p:spPr>
        <p:txBody>
          <a:bodyPr wrap="square">
            <a:spAutoFit/>
          </a:bodyPr>
          <a:lstStyle/>
          <a:p>
            <a:r>
              <a:rPr lang="en-US" sz="2800" b="1" dirty="0">
                <a:solidFill>
                  <a:srgbClr val="231F20"/>
                </a:solidFill>
                <a:latin typeface="+mj-lt"/>
              </a:rPr>
              <a:t>What Gets Done At Your General Service Office?</a:t>
            </a:r>
          </a:p>
          <a:p>
            <a:endParaRPr lang="en-US" dirty="0">
              <a:solidFill>
                <a:srgbClr val="000000"/>
              </a:solidFill>
              <a:latin typeface="+mj-lt"/>
            </a:endParaRPr>
          </a:p>
          <a:p>
            <a:pPr marR="1800"/>
            <a:r>
              <a:rPr lang="en-US" sz="2400" dirty="0">
                <a:solidFill>
                  <a:srgbClr val="231F20"/>
                </a:solidFill>
                <a:latin typeface="+mj-lt"/>
              </a:rPr>
              <a:t>Working closely with committees of A.A.’s General Service Board, your General Service Office has broad responsibilities to its member groups. They include the following:</a:t>
            </a:r>
          </a:p>
          <a:p>
            <a:pPr marR="1800"/>
            <a:endParaRPr lang="en-US" sz="2400" dirty="0">
              <a:solidFill>
                <a:srgbClr val="000000"/>
              </a:solidFill>
              <a:latin typeface="+mj-lt"/>
            </a:endParaRPr>
          </a:p>
          <a:p>
            <a:pPr marL="285750" marR="1130" indent="-285750">
              <a:buFont typeface="Arial" panose="020B0604020202020204" pitchFamily="34" charset="0"/>
              <a:buChar char="•"/>
            </a:pPr>
            <a:r>
              <a:rPr lang="en-US" sz="2400" dirty="0">
                <a:solidFill>
                  <a:srgbClr val="231F20"/>
                </a:solidFill>
                <a:latin typeface="+mj-lt"/>
              </a:rPr>
              <a:t>Collect, organize and pass along to A.A. groups and members throughout the U.S. and Canada the shared experiences on group challenges and solutions, when asked.</a:t>
            </a:r>
            <a:endParaRPr lang="en-US" sz="2400" dirty="0">
              <a:solidFill>
                <a:srgbClr val="000000"/>
              </a:solidFill>
              <a:latin typeface="+mj-lt"/>
            </a:endParaRPr>
          </a:p>
          <a:p>
            <a:pPr marL="285750" marR="3320" indent="-285750">
              <a:buFont typeface="Arial" panose="020B0604020202020204" pitchFamily="34" charset="0"/>
              <a:buChar char="•"/>
            </a:pPr>
            <a:r>
              <a:rPr lang="en-US" sz="2400" dirty="0">
                <a:solidFill>
                  <a:srgbClr val="231F20"/>
                </a:solidFill>
                <a:latin typeface="+mj-lt"/>
              </a:rPr>
              <a:t>Work with alcoholics overseas, as well as Loners (A.A.s living in areas with no meetings); Homers (housebound or disabled members); Internationalists (seagoing A.A.s); A.A.s in the armed forces; and A.A.s in treatment and correctional facilities.</a:t>
            </a:r>
            <a:endParaRPr lang="en-US" sz="2400" dirty="0">
              <a:solidFill>
                <a:srgbClr val="000000"/>
              </a:solidFill>
              <a:latin typeface="+mj-lt"/>
            </a:endParaRPr>
          </a:p>
          <a:p>
            <a:pPr marL="285750" marR="3010" indent="-285750">
              <a:buFont typeface="Arial" panose="020B0604020202020204" pitchFamily="34" charset="0"/>
              <a:buChar char="•"/>
            </a:pPr>
            <a:r>
              <a:rPr lang="en-US" sz="2400" dirty="0">
                <a:solidFill>
                  <a:srgbClr val="231F20"/>
                </a:solidFill>
                <a:latin typeface="+mj-lt"/>
              </a:rPr>
              <a:t>Answer numerous letters requesting information about A.A. and the help it provides for alcoholics.</a:t>
            </a:r>
            <a:endParaRPr lang="en-US" sz="2400" dirty="0">
              <a:solidFill>
                <a:srgbClr val="000000"/>
              </a:solidFill>
              <a:latin typeface="+mj-lt"/>
            </a:endParaRPr>
          </a:p>
          <a:p>
            <a:pPr marL="285750" marR="8580" indent="-285750">
              <a:buFont typeface="Arial" panose="020B0604020202020204" pitchFamily="34" charset="0"/>
              <a:buChar char="•"/>
            </a:pPr>
            <a:r>
              <a:rPr lang="en-US" sz="2400" dirty="0">
                <a:solidFill>
                  <a:srgbClr val="231F20"/>
                </a:solidFill>
                <a:latin typeface="+mj-lt"/>
              </a:rPr>
              <a:t>Publish the A.A. newsletter, </a:t>
            </a:r>
            <a:r>
              <a:rPr lang="en-US" sz="2400" i="1" dirty="0">
                <a:solidFill>
                  <a:srgbClr val="231F20"/>
                </a:solidFill>
                <a:latin typeface="+mj-lt"/>
              </a:rPr>
              <a:t>Box 4-5-9</a:t>
            </a:r>
            <a:r>
              <a:rPr lang="en-US" sz="2400" dirty="0">
                <a:solidFill>
                  <a:srgbClr val="231F20"/>
                </a:solidFill>
                <a:latin typeface="+mj-lt"/>
              </a:rPr>
              <a:t>, and other bulletins.</a:t>
            </a:r>
            <a:endParaRPr lang="en-US" sz="2400" dirty="0">
              <a:solidFill>
                <a:srgbClr val="000000"/>
              </a:solidFill>
              <a:latin typeface="+mj-lt"/>
            </a:endParaRPr>
          </a:p>
        </p:txBody>
      </p:sp>
    </p:spTree>
    <p:extLst>
      <p:ext uri="{BB962C8B-B14F-4D97-AF65-F5344CB8AC3E}">
        <p14:creationId xmlns:p14="http://schemas.microsoft.com/office/powerpoint/2010/main" val="38777330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763000" cy="6340197"/>
          </a:xfrm>
          <a:prstGeom prst="rect">
            <a:avLst/>
          </a:prstGeom>
        </p:spPr>
        <p:txBody>
          <a:bodyPr wrap="square">
            <a:spAutoFit/>
          </a:bodyPr>
          <a:lstStyle/>
          <a:p>
            <a:r>
              <a:rPr lang="en-US" sz="2800" b="1" dirty="0">
                <a:solidFill>
                  <a:srgbClr val="231F20"/>
                </a:solidFill>
                <a:latin typeface="+mj-lt"/>
              </a:rPr>
              <a:t>What Gets Done At Your General Service Office?</a:t>
            </a:r>
            <a:r>
              <a:rPr lang="en-US" sz="2800" dirty="0">
                <a:solidFill>
                  <a:srgbClr val="231F20"/>
                </a:solidFill>
                <a:latin typeface="+mj-lt"/>
              </a:rPr>
              <a:t> </a:t>
            </a:r>
            <a:r>
              <a:rPr lang="en-US" sz="2000" dirty="0">
                <a:solidFill>
                  <a:srgbClr val="231F20"/>
                </a:solidFill>
                <a:latin typeface="+mj-lt"/>
              </a:rPr>
              <a:t>(continued)</a:t>
            </a:r>
          </a:p>
          <a:p>
            <a:endParaRPr lang="en-US" dirty="0">
              <a:solidFill>
                <a:srgbClr val="000000"/>
              </a:solidFill>
              <a:latin typeface="+mj-lt"/>
            </a:endParaRPr>
          </a:p>
          <a:p>
            <a:pPr marL="285750" marR="2400" indent="-285750">
              <a:buFont typeface="Arial" panose="020B0604020202020204" pitchFamily="34" charset="0"/>
              <a:buChar char="•"/>
            </a:pPr>
            <a:r>
              <a:rPr lang="en-US" sz="2400" dirty="0">
                <a:solidFill>
                  <a:srgbClr val="231F20"/>
                </a:solidFill>
                <a:latin typeface="+mj-lt"/>
              </a:rPr>
              <a:t>Distribute A.A. books and pamphlets approved by the General Service Conference and published by A.A. World Services</a:t>
            </a:r>
            <a:endParaRPr lang="en-US" sz="2400" dirty="0">
              <a:solidFill>
                <a:srgbClr val="000000"/>
              </a:solidFill>
              <a:latin typeface="+mj-lt"/>
            </a:endParaRPr>
          </a:p>
          <a:p>
            <a:pPr marL="285750" marR="5260" indent="-285750">
              <a:buFont typeface="Arial" panose="020B0604020202020204" pitchFamily="34" charset="0"/>
              <a:buChar char="•"/>
            </a:pPr>
            <a:r>
              <a:rPr lang="en-US" sz="2400" dirty="0">
                <a:solidFill>
                  <a:srgbClr val="231F20"/>
                </a:solidFill>
                <a:latin typeface="+mj-lt"/>
              </a:rPr>
              <a:t>Provide complimentary literature and a Group Handbook to each new group that gets listed with G.S.O.</a:t>
            </a:r>
            <a:endParaRPr lang="en-US" sz="2400" dirty="0">
              <a:solidFill>
                <a:srgbClr val="000000"/>
              </a:solidFill>
              <a:latin typeface="+mj-lt"/>
            </a:endParaRPr>
          </a:p>
          <a:p>
            <a:pPr marL="285750" marR="3620" indent="-285750">
              <a:buFont typeface="Arial" panose="020B0604020202020204" pitchFamily="34" charset="0"/>
              <a:buChar char="•"/>
            </a:pPr>
            <a:r>
              <a:rPr lang="en-US" sz="2400" dirty="0">
                <a:solidFill>
                  <a:srgbClr val="231F20"/>
                </a:solidFill>
                <a:latin typeface="+mj-lt"/>
              </a:rPr>
              <a:t>Coordinate and support the work of our General Service Conference committees.</a:t>
            </a:r>
            <a:endParaRPr lang="en-US" sz="2400" dirty="0">
              <a:solidFill>
                <a:srgbClr val="000000"/>
              </a:solidFill>
              <a:latin typeface="+mj-lt"/>
            </a:endParaRPr>
          </a:p>
          <a:p>
            <a:pPr marL="285750" marR="5630" indent="-285750">
              <a:buFont typeface="Arial" panose="020B0604020202020204" pitchFamily="34" charset="0"/>
              <a:buChar char="•"/>
            </a:pPr>
            <a:r>
              <a:rPr lang="en-US" sz="2400" dirty="0">
                <a:solidFill>
                  <a:srgbClr val="231F20"/>
                </a:solidFill>
                <a:latin typeface="+mj-lt"/>
              </a:rPr>
              <a:t>Publish group Directories to help A.A. groups and individuals with Twelfth Step work.</a:t>
            </a:r>
            <a:endParaRPr lang="en-US" sz="2400" dirty="0">
              <a:solidFill>
                <a:srgbClr val="000000"/>
              </a:solidFill>
              <a:latin typeface="+mj-lt"/>
            </a:endParaRPr>
          </a:p>
          <a:p>
            <a:pPr marL="285750" marR="1880" indent="-285750">
              <a:buFont typeface="Arial" panose="020B0604020202020204" pitchFamily="34" charset="0"/>
              <a:buChar char="•"/>
            </a:pPr>
            <a:r>
              <a:rPr lang="en-US" sz="2400" dirty="0">
                <a:solidFill>
                  <a:srgbClr val="231F20"/>
                </a:solidFill>
                <a:latin typeface="+mj-lt"/>
              </a:rPr>
              <a:t>Disseminate public information at the national and international levels for A.A. as a whole - cooperating with the print and electronic media as well as with organizations concerned with the treatment of alcoholism.</a:t>
            </a:r>
            <a:endParaRPr lang="en-US" sz="2400" dirty="0">
              <a:solidFill>
                <a:srgbClr val="000000"/>
              </a:solidFill>
              <a:latin typeface="+mj-lt"/>
            </a:endParaRPr>
          </a:p>
          <a:p>
            <a:pPr marL="285750" indent="-285750">
              <a:buFont typeface="Arial" panose="020B0604020202020204" pitchFamily="34" charset="0"/>
              <a:buChar char="•"/>
            </a:pPr>
            <a:r>
              <a:rPr lang="en-US" sz="2400" dirty="0">
                <a:solidFill>
                  <a:srgbClr val="231F20"/>
                </a:solidFill>
                <a:latin typeface="+mj-lt"/>
              </a:rPr>
              <a:t>Produce and distribute audiovisual materials.</a:t>
            </a:r>
            <a:endParaRPr lang="en-US" sz="2400" dirty="0">
              <a:solidFill>
                <a:srgbClr val="000000"/>
              </a:solidFill>
              <a:latin typeface="+mj-lt"/>
            </a:endParaRPr>
          </a:p>
          <a:p>
            <a:pPr marL="285750" indent="-285750">
              <a:buFont typeface="Arial" panose="020B0604020202020204" pitchFamily="34" charset="0"/>
              <a:buChar char="•"/>
            </a:pPr>
            <a:r>
              <a:rPr lang="en-US" sz="2400" dirty="0">
                <a:solidFill>
                  <a:srgbClr val="231F20"/>
                </a:solidFill>
                <a:latin typeface="+mj-lt"/>
              </a:rPr>
              <a:t>Maintain A.A. Archives.</a:t>
            </a:r>
            <a:endParaRPr lang="en-US" sz="2400" dirty="0">
              <a:solidFill>
                <a:srgbClr val="000000"/>
              </a:solidFill>
              <a:latin typeface="+mj-lt"/>
            </a:endParaRPr>
          </a:p>
          <a:p>
            <a:pPr marL="285750" indent="-285750">
              <a:buFont typeface="Arial" panose="020B0604020202020204" pitchFamily="34" charset="0"/>
              <a:buChar char="•"/>
            </a:pPr>
            <a:r>
              <a:rPr lang="en-US" sz="2400" dirty="0">
                <a:solidFill>
                  <a:srgbClr val="231F20"/>
                </a:solidFill>
                <a:latin typeface="+mj-lt"/>
              </a:rPr>
              <a:t>Maintain the General Service Office website.</a:t>
            </a:r>
            <a:endParaRPr lang="en-US" sz="2400" dirty="0">
              <a:solidFill>
                <a:srgbClr val="000000"/>
              </a:solidFill>
              <a:latin typeface="+mj-lt"/>
            </a:endParaRPr>
          </a:p>
        </p:txBody>
      </p:sp>
    </p:spTree>
    <p:extLst>
      <p:ext uri="{BB962C8B-B14F-4D97-AF65-F5344CB8AC3E}">
        <p14:creationId xmlns:p14="http://schemas.microsoft.com/office/powerpoint/2010/main" val="3359401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025D1F-BDDB-6467-04A1-5EAF74F5E632}"/>
              </a:ext>
            </a:extLst>
          </p:cNvPr>
          <p:cNvSpPr txBox="1"/>
          <p:nvPr/>
        </p:nvSpPr>
        <p:spPr>
          <a:xfrm>
            <a:off x="762000" y="1143000"/>
            <a:ext cx="8382000" cy="2554545"/>
          </a:xfrm>
          <a:prstGeom prst="rect">
            <a:avLst/>
          </a:prstGeom>
          <a:noFill/>
        </p:spPr>
        <p:txBody>
          <a:bodyPr wrap="square" rtlCol="0">
            <a:spAutoFit/>
          </a:bodyPr>
          <a:lstStyle/>
          <a:p>
            <a:r>
              <a:rPr lang="en-US" sz="4000" dirty="0"/>
              <a:t>Materials reprinted with permission from AAWS</a:t>
            </a:r>
          </a:p>
          <a:p>
            <a:r>
              <a:rPr lang="en-US" sz="4000" dirty="0"/>
              <a:t>Not for reproduction or sharing to the general public</a:t>
            </a:r>
          </a:p>
        </p:txBody>
      </p:sp>
    </p:spTree>
    <p:extLst>
      <p:ext uri="{BB962C8B-B14F-4D97-AF65-F5344CB8AC3E}">
        <p14:creationId xmlns:p14="http://schemas.microsoft.com/office/powerpoint/2010/main" val="2909414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763000" cy="5601533"/>
          </a:xfrm>
          <a:prstGeom prst="rect">
            <a:avLst/>
          </a:prstGeom>
        </p:spPr>
        <p:txBody>
          <a:bodyPr wrap="square">
            <a:spAutoFit/>
          </a:bodyPr>
          <a:lstStyle/>
          <a:p>
            <a:r>
              <a:rPr lang="en-US" sz="2800" b="1" dirty="0">
                <a:latin typeface="+mj-lt"/>
              </a:rPr>
              <a:t>In 2017:</a:t>
            </a:r>
          </a:p>
          <a:p>
            <a:endParaRPr lang="en-US" dirty="0">
              <a:latin typeface="+mj-lt"/>
            </a:endParaRPr>
          </a:p>
          <a:p>
            <a:pPr marL="285750" indent="-285750">
              <a:buFont typeface="Arial" panose="020B0604020202020204" pitchFamily="34" charset="0"/>
              <a:buChar char="•"/>
            </a:pPr>
            <a:r>
              <a:rPr lang="en-US" sz="2400" dirty="0"/>
              <a:t>The General Service Office (GSO) responded to more than 90,000 emails and letters</a:t>
            </a:r>
          </a:p>
          <a:p>
            <a:pPr marL="285750" indent="-285750">
              <a:buFont typeface="Arial" panose="020B0604020202020204" pitchFamily="34" charset="0"/>
              <a:buChar char="•"/>
            </a:pPr>
            <a:r>
              <a:rPr lang="en-US" sz="2400" dirty="0"/>
              <a:t>The Contributions area received over 73,000 pieces of mail.</a:t>
            </a:r>
          </a:p>
          <a:p>
            <a:pPr marL="285750" indent="-285750">
              <a:buFont typeface="Arial" panose="020B0604020202020204" pitchFamily="34" charset="0"/>
              <a:buChar char="•"/>
            </a:pPr>
            <a:r>
              <a:rPr lang="en-US" sz="2400" dirty="0"/>
              <a:t>The Corrections desk answered over 6,500 letters (17 letters per day, every day).</a:t>
            </a:r>
          </a:p>
          <a:p>
            <a:pPr marL="285750" indent="-285750">
              <a:buFont typeface="Arial" panose="020B0604020202020204" pitchFamily="34" charset="0"/>
              <a:buChar char="•"/>
            </a:pPr>
            <a:r>
              <a:rPr lang="en-US" sz="2400" dirty="0"/>
              <a:t>Archives received over 1,300 requests for information and research.</a:t>
            </a:r>
          </a:p>
          <a:p>
            <a:pPr marL="285750" indent="-285750">
              <a:buFont typeface="Arial" panose="020B0604020202020204" pitchFamily="34" charset="0"/>
              <a:buChar char="•"/>
            </a:pPr>
            <a:r>
              <a:rPr lang="en-US" sz="2400" dirty="0"/>
              <a:t>8 million books, pamphlets &amp; audio materials were shipped.</a:t>
            </a:r>
          </a:p>
          <a:p>
            <a:pPr marL="285750" indent="-285750">
              <a:buFont typeface="Arial" panose="020B0604020202020204" pitchFamily="34" charset="0"/>
              <a:buChar char="•"/>
            </a:pPr>
            <a:r>
              <a:rPr lang="en-US" sz="2400" dirty="0"/>
              <a:t>1,020 new AA groups in the U.S. and Canada were listed at GSO.</a:t>
            </a:r>
          </a:p>
          <a:p>
            <a:pPr marL="285750" indent="-285750">
              <a:buFont typeface="Arial" panose="020B0604020202020204" pitchFamily="34" charset="0"/>
              <a:buChar char="•"/>
            </a:pPr>
            <a:r>
              <a:rPr lang="en-US" sz="2400" dirty="0"/>
              <a:t>The website (www.aa.org) received over 1,000 visits a day for "Need Help With A Drinking Problem" and 3,000 online requests per month for media and press information about AA.</a:t>
            </a:r>
          </a:p>
          <a:p>
            <a:pPr marL="285750" indent="-285750">
              <a:buFont typeface="Arial" panose="020B0604020202020204" pitchFamily="34" charset="0"/>
              <a:buChar char="•"/>
            </a:pPr>
            <a:r>
              <a:rPr lang="en-US" sz="2400" dirty="0"/>
              <a:t>The website received over 12 million visits.</a:t>
            </a:r>
          </a:p>
        </p:txBody>
      </p:sp>
    </p:spTree>
    <p:extLst>
      <p:ext uri="{BB962C8B-B14F-4D97-AF65-F5344CB8AC3E}">
        <p14:creationId xmlns:p14="http://schemas.microsoft.com/office/powerpoint/2010/main" val="2902971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633" y="0"/>
            <a:ext cx="6862762" cy="6705600"/>
          </a:xfrm>
          <a:prstGeom prst="rect">
            <a:avLst/>
          </a:prstGeom>
        </p:spPr>
      </p:pic>
    </p:spTree>
    <p:extLst>
      <p:ext uri="{BB962C8B-B14F-4D97-AF65-F5344CB8AC3E}">
        <p14:creationId xmlns:p14="http://schemas.microsoft.com/office/powerpoint/2010/main" val="2456245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47926E-9CA9-4A2A-8CAE-2524D90A2150}"/>
              </a:ext>
            </a:extLst>
          </p:cNvPr>
          <p:cNvSpPr txBox="1"/>
          <p:nvPr/>
        </p:nvSpPr>
        <p:spPr>
          <a:xfrm>
            <a:off x="762000" y="685800"/>
            <a:ext cx="7772400" cy="5509200"/>
          </a:xfrm>
          <a:prstGeom prst="rect">
            <a:avLst/>
          </a:prstGeom>
          <a:noFill/>
        </p:spPr>
        <p:txBody>
          <a:bodyPr wrap="square" rtlCol="0">
            <a:spAutoFit/>
          </a:bodyPr>
          <a:lstStyle/>
          <a:p>
            <a:r>
              <a:rPr lang="en-US" sz="3200" dirty="0"/>
              <a:t>There are 21 trustees, 14 Class B, alcoholic and 7 Class A, non-alcoholics. They are concerned with everything happening in and out of AA that effects the health and growth of our movement. They do much of their work through the 2 operating corporations, A.A.W.S., Inc. and </a:t>
            </a:r>
            <a:r>
              <a:rPr lang="en-US" sz="3200" dirty="0" err="1"/>
              <a:t>A.A.Grapevine</a:t>
            </a:r>
            <a:r>
              <a:rPr lang="en-US" sz="3200" dirty="0"/>
              <a:t>, Inc. Class A’s serve for 2 consecutive 3 year terms and because they don’t have to maintain their anonymity, can represent us publicly. Class B’s serve 4 consecutive annual terms</a:t>
            </a:r>
          </a:p>
        </p:txBody>
      </p:sp>
    </p:spTree>
    <p:extLst>
      <p:ext uri="{BB962C8B-B14F-4D97-AF65-F5344CB8AC3E}">
        <p14:creationId xmlns:p14="http://schemas.microsoft.com/office/powerpoint/2010/main" val="730556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905938-5E23-4907-AB4C-D990DBB36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19227"/>
            <a:ext cx="7010400" cy="6419546"/>
          </a:xfrm>
          <a:prstGeom prst="rect">
            <a:avLst/>
          </a:prstGeom>
        </p:spPr>
      </p:pic>
    </p:spTree>
    <p:extLst>
      <p:ext uri="{BB962C8B-B14F-4D97-AF65-F5344CB8AC3E}">
        <p14:creationId xmlns:p14="http://schemas.microsoft.com/office/powerpoint/2010/main" val="19197800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762"/>
            <a:ext cx="7390771" cy="6776038"/>
          </a:xfrm>
          <a:prstGeom prst="rect">
            <a:avLst/>
          </a:prstGeom>
        </p:spPr>
      </p:pic>
    </p:spTree>
    <p:extLst>
      <p:ext uri="{BB962C8B-B14F-4D97-AF65-F5344CB8AC3E}">
        <p14:creationId xmlns:p14="http://schemas.microsoft.com/office/powerpoint/2010/main" val="5967019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153400" cy="3816429"/>
          </a:xfrm>
          <a:prstGeom prst="rect">
            <a:avLst/>
          </a:prstGeom>
        </p:spPr>
        <p:txBody>
          <a:bodyPr wrap="square">
            <a:spAutoFit/>
          </a:bodyPr>
          <a:lstStyle/>
          <a:p>
            <a:r>
              <a:rPr lang="en-US" sz="4800" b="1" dirty="0">
                <a:solidFill>
                  <a:srgbClr val="231F20"/>
                </a:solidFill>
                <a:latin typeface="+mj-lt"/>
              </a:rPr>
              <a:t>Who is in Charge at the A.A. Grapevine?</a:t>
            </a:r>
          </a:p>
          <a:p>
            <a:endParaRPr lang="en-US" dirty="0">
              <a:solidFill>
                <a:srgbClr val="000000"/>
              </a:solidFill>
              <a:latin typeface="Century Schoolbook" panose="02040604050505020304" pitchFamily="18" charset="0"/>
            </a:endParaRPr>
          </a:p>
          <a:p>
            <a:pPr marR="1500"/>
            <a:r>
              <a:rPr lang="en-US" sz="3200" dirty="0">
                <a:solidFill>
                  <a:srgbClr val="231F20"/>
                </a:solidFill>
                <a:latin typeface="Calibri" panose="020F0502020204030204" pitchFamily="34" charset="0"/>
                <a:cs typeface="Calibri" panose="020F0502020204030204" pitchFamily="34" charset="0"/>
              </a:rPr>
              <a:t>At the Grapevine, the executive editor oversees the publication of the magazine, circulation, customer service, and the day-to-day operation of the office.</a:t>
            </a:r>
            <a:endParaRPr lang="en-US" sz="32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6219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4126"/>
            <a:ext cx="4419599" cy="6849748"/>
          </a:xfrm>
          <a:prstGeom prst="rect">
            <a:avLst/>
          </a:prstGeom>
        </p:spPr>
      </p:pic>
      <p:sp>
        <p:nvSpPr>
          <p:cNvPr id="4" name="Oval 3"/>
          <p:cNvSpPr/>
          <p:nvPr/>
        </p:nvSpPr>
        <p:spPr>
          <a:xfrm>
            <a:off x="4114800" y="3276600"/>
            <a:ext cx="13716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209800" y="4191000"/>
            <a:ext cx="18288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781800" y="3352800"/>
            <a:ext cx="1328762" cy="369332"/>
          </a:xfrm>
          <a:prstGeom prst="rect">
            <a:avLst/>
          </a:prstGeom>
          <a:noFill/>
        </p:spPr>
        <p:txBody>
          <a:bodyPr wrap="none" rtlCol="0">
            <a:spAutoFit/>
          </a:bodyPr>
          <a:lstStyle/>
          <a:p>
            <a:r>
              <a:rPr lang="en-US" b="1" dirty="0">
                <a:solidFill>
                  <a:srgbClr val="FF0000"/>
                </a:solidFill>
              </a:rPr>
              <a:t>Now $5,000</a:t>
            </a:r>
          </a:p>
        </p:txBody>
      </p:sp>
    </p:spTree>
    <p:extLst>
      <p:ext uri="{BB962C8B-B14F-4D97-AF65-F5344CB8AC3E}">
        <p14:creationId xmlns:p14="http://schemas.microsoft.com/office/powerpoint/2010/main" val="9930194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5839" y="218627"/>
            <a:ext cx="3372321" cy="6420746"/>
          </a:xfrm>
          <a:prstGeom prst="rect">
            <a:avLst/>
          </a:prstGeom>
        </p:spPr>
      </p:pic>
      <p:sp>
        <p:nvSpPr>
          <p:cNvPr id="3" name="TextBox 2"/>
          <p:cNvSpPr txBox="1"/>
          <p:nvPr/>
        </p:nvSpPr>
        <p:spPr>
          <a:xfrm>
            <a:off x="6172200" y="6172200"/>
            <a:ext cx="861133" cy="400110"/>
          </a:xfrm>
          <a:prstGeom prst="rect">
            <a:avLst/>
          </a:prstGeom>
          <a:noFill/>
        </p:spPr>
        <p:txBody>
          <a:bodyPr wrap="none" rtlCol="0">
            <a:spAutoFit/>
          </a:bodyPr>
          <a:lstStyle/>
          <a:p>
            <a:r>
              <a:rPr lang="en-US" sz="2000" dirty="0"/>
              <a:t>(2005)</a:t>
            </a:r>
          </a:p>
        </p:txBody>
      </p:sp>
    </p:spTree>
    <p:extLst>
      <p:ext uri="{BB962C8B-B14F-4D97-AF65-F5344CB8AC3E}">
        <p14:creationId xmlns:p14="http://schemas.microsoft.com/office/powerpoint/2010/main" val="39861635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1199" y="204430"/>
            <a:ext cx="5162179" cy="6424970"/>
          </a:xfrm>
          <a:prstGeom prst="rect">
            <a:avLst/>
          </a:prstGeom>
        </p:spPr>
      </p:pic>
      <p:sp>
        <p:nvSpPr>
          <p:cNvPr id="3" name="Oval 2"/>
          <p:cNvSpPr/>
          <p:nvPr/>
        </p:nvSpPr>
        <p:spPr>
          <a:xfrm>
            <a:off x="5791200" y="3886200"/>
            <a:ext cx="13716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5010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5400"/>
            <a:ext cx="8305800" cy="5755422"/>
          </a:xfrm>
          <a:prstGeom prst="rect">
            <a:avLst/>
          </a:prstGeom>
        </p:spPr>
        <p:txBody>
          <a:bodyPr wrap="square">
            <a:spAutoFit/>
          </a:bodyPr>
          <a:lstStyle/>
          <a:p>
            <a:pPr algn="ctr"/>
            <a:r>
              <a:rPr lang="en-US" sz="2800" b="1" dirty="0">
                <a:latin typeface="+mj-lt"/>
              </a:rPr>
              <a:t>Suggestions for GSR at Home Group Meetings</a:t>
            </a:r>
          </a:p>
          <a:p>
            <a:endParaRPr lang="en-US" sz="2000" dirty="0">
              <a:latin typeface="Avenir-Heavy"/>
            </a:endParaRPr>
          </a:p>
          <a:p>
            <a:pPr marL="285750" indent="-285750">
              <a:buFont typeface="Arial" panose="020B0604020202020204" pitchFamily="34" charset="0"/>
              <a:buChar char="•"/>
            </a:pPr>
            <a:r>
              <a:rPr lang="en-US" sz="2000" dirty="0">
                <a:latin typeface="Calibri" panose="020F0502020204030204" pitchFamily="34" charset="0"/>
              </a:rPr>
              <a:t>Guardian of the Traditions – know where to find answers.</a:t>
            </a:r>
          </a:p>
          <a:p>
            <a:pPr marL="285750" indent="-285750">
              <a:buFont typeface="Arial" panose="020B0604020202020204" pitchFamily="34" charset="0"/>
              <a:buChar char="•"/>
            </a:pPr>
            <a:r>
              <a:rPr lang="en-US" sz="2000" dirty="0">
                <a:latin typeface="Calibri" panose="020F0502020204030204" pitchFamily="34" charset="0"/>
              </a:rPr>
              <a:t>Give regular reports to the group regarding the district, the area and GSO.</a:t>
            </a:r>
          </a:p>
          <a:p>
            <a:pPr marL="285750" indent="-285750">
              <a:buFont typeface="Arial" panose="020B0604020202020204" pitchFamily="34" charset="0"/>
              <a:buChar char="•"/>
            </a:pPr>
            <a:r>
              <a:rPr lang="en-US" sz="2000" dirty="0">
                <a:latin typeface="Calibri" panose="020F0502020204030204" pitchFamily="34" charset="0"/>
              </a:rPr>
              <a:t>Share information from GSO, such as Box 459, literature price lists, etc.</a:t>
            </a:r>
          </a:p>
          <a:p>
            <a:pPr marL="285750" indent="-285750">
              <a:buFont typeface="Arial" panose="020B0604020202020204" pitchFamily="34" charset="0"/>
              <a:buChar char="•"/>
            </a:pPr>
            <a:r>
              <a:rPr lang="en-US" sz="2000" dirty="0">
                <a:latin typeface="Calibri" panose="020F0502020204030204" pitchFamily="34" charset="0"/>
              </a:rPr>
              <a:t>Explain issues to be voted on and find out how the group wants you to vote on matters of importance to all of AA.</a:t>
            </a:r>
          </a:p>
          <a:p>
            <a:pPr marL="285750" indent="-285750">
              <a:buFont typeface="Arial" panose="020B0604020202020204" pitchFamily="34" charset="0"/>
              <a:buChar char="•"/>
            </a:pPr>
            <a:r>
              <a:rPr lang="en-US" sz="2000" dirty="0">
                <a:latin typeface="Calibri" panose="020F0502020204030204" pitchFamily="34" charset="0"/>
              </a:rPr>
              <a:t>Be the group contact for the area committee and GSO for AA directories, etc.</a:t>
            </a:r>
          </a:p>
          <a:p>
            <a:pPr marL="285750" indent="-285750">
              <a:buFont typeface="Arial" panose="020B0604020202020204" pitchFamily="34" charset="0"/>
              <a:buChar char="•"/>
            </a:pPr>
            <a:r>
              <a:rPr lang="en-US" sz="2000" dirty="0">
                <a:latin typeface="Calibri" panose="020F0502020204030204" pitchFamily="34" charset="0"/>
              </a:rPr>
              <a:t>Ensure your group is offering all the sobriety tools available, including conference-approved pamphlets and books.</a:t>
            </a:r>
          </a:p>
          <a:p>
            <a:pPr marL="285750" indent="-285750">
              <a:buFont typeface="Arial" panose="020B0604020202020204" pitchFamily="34" charset="0"/>
              <a:buChar char="•"/>
            </a:pPr>
            <a:r>
              <a:rPr lang="en-US" sz="2000" dirty="0">
                <a:latin typeface="Calibri" panose="020F0502020204030204" pitchFamily="34" charset="0"/>
              </a:rPr>
              <a:t>Seventh Tradition – work with your group treasurer to develop contribution plans.</a:t>
            </a:r>
          </a:p>
          <a:p>
            <a:pPr marL="285750" indent="-285750">
              <a:buFont typeface="Arial" panose="020B0604020202020204" pitchFamily="34" charset="0"/>
              <a:buChar char="•"/>
            </a:pPr>
            <a:r>
              <a:rPr lang="en-US" sz="2000" dirty="0">
                <a:latin typeface="Calibri" panose="020F0502020204030204" pitchFamily="34" charset="0"/>
              </a:rPr>
              <a:t>Be familiar with The AA Service Manual, Twelve Steps and Twelve Traditions, Circles of Love and Service, The AA Home Group pamphlet.</a:t>
            </a:r>
          </a:p>
          <a:p>
            <a:pPr marL="285750" indent="-285750">
              <a:buFont typeface="Arial" panose="020B0604020202020204" pitchFamily="34" charset="0"/>
              <a:buChar char="•"/>
            </a:pPr>
            <a:r>
              <a:rPr lang="en-US" sz="2000" dirty="0">
                <a:latin typeface="Calibri" panose="020F0502020204030204" pitchFamily="34" charset="0"/>
              </a:rPr>
              <a:t>Supply the DCM with up to date group information.</a:t>
            </a:r>
          </a:p>
          <a:p>
            <a:pPr marL="285750" indent="-285750">
              <a:buFont typeface="Arial" panose="020B0604020202020204" pitchFamily="34" charset="0"/>
              <a:buChar char="•"/>
            </a:pPr>
            <a:r>
              <a:rPr lang="en-US" sz="2000" dirty="0">
                <a:latin typeface="Calibri" panose="020F0502020204030204" pitchFamily="34" charset="0"/>
              </a:rPr>
              <a:t>Write down questions and comments from group members and bring to district meetings and area assembly meetings.</a:t>
            </a:r>
            <a:endParaRPr lang="en-US" sz="2000" dirty="0"/>
          </a:p>
        </p:txBody>
      </p:sp>
    </p:spTree>
    <p:extLst>
      <p:ext uri="{BB962C8B-B14F-4D97-AF65-F5344CB8AC3E}">
        <p14:creationId xmlns:p14="http://schemas.microsoft.com/office/powerpoint/2010/main" val="3631531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5912" y="2109787"/>
            <a:ext cx="5972175" cy="2638425"/>
          </a:xfrm>
          <a:prstGeom prst="rect">
            <a:avLst/>
          </a:prstGeom>
        </p:spPr>
      </p:pic>
    </p:spTree>
    <p:extLst>
      <p:ext uri="{BB962C8B-B14F-4D97-AF65-F5344CB8AC3E}">
        <p14:creationId xmlns:p14="http://schemas.microsoft.com/office/powerpoint/2010/main" val="7233348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2400"/>
            <a:ext cx="8686800" cy="6217087"/>
          </a:xfrm>
          <a:prstGeom prst="rect">
            <a:avLst/>
          </a:prstGeom>
        </p:spPr>
        <p:txBody>
          <a:bodyPr wrap="square">
            <a:spAutoFit/>
          </a:bodyPr>
          <a:lstStyle/>
          <a:p>
            <a:pPr algn="ctr"/>
            <a:r>
              <a:rPr lang="en-US" sz="2800" b="1" dirty="0">
                <a:latin typeface="+mj-lt"/>
              </a:rPr>
              <a:t>Suggestions for GSR at District Meetings</a:t>
            </a:r>
          </a:p>
          <a:p>
            <a:endParaRPr lang="en-US" b="1" dirty="0">
              <a:latin typeface="Calibri-Bold"/>
            </a:endParaRPr>
          </a:p>
          <a:p>
            <a:pPr marL="285750" indent="-285750">
              <a:buFont typeface="Arial" panose="020B0604020202020204" pitchFamily="34" charset="0"/>
              <a:buChar char="•"/>
            </a:pPr>
            <a:r>
              <a:rPr lang="en-US" sz="3200" dirty="0">
                <a:latin typeface="Calibri" panose="020F0502020204030204" pitchFamily="34" charset="0"/>
              </a:rPr>
              <a:t>Bring up for discussion issues or concerns from your group</a:t>
            </a:r>
          </a:p>
          <a:p>
            <a:pPr marL="285750" indent="-285750">
              <a:buFont typeface="Arial" panose="020B0604020202020204" pitchFamily="34" charset="0"/>
              <a:buChar char="•"/>
            </a:pPr>
            <a:r>
              <a:rPr lang="en-US" sz="3200" dirty="0">
                <a:latin typeface="Calibri" panose="020F0502020204030204" pitchFamily="34" charset="0"/>
              </a:rPr>
              <a:t>Take information back to your group</a:t>
            </a:r>
          </a:p>
          <a:p>
            <a:pPr marL="285750" indent="-285750">
              <a:buFont typeface="Arial" panose="020B0604020202020204" pitchFamily="34" charset="0"/>
              <a:buChar char="•"/>
            </a:pPr>
            <a:r>
              <a:rPr lang="en-US" sz="3200" dirty="0">
                <a:latin typeface="Calibri" panose="020F0502020204030204" pitchFamily="34" charset="0"/>
              </a:rPr>
              <a:t>Bring a notebook and a planning calendar</a:t>
            </a:r>
          </a:p>
          <a:p>
            <a:pPr marL="285750" indent="-285750">
              <a:buFont typeface="Arial" panose="020B0604020202020204" pitchFamily="34" charset="0"/>
              <a:buChar char="•"/>
            </a:pPr>
            <a:r>
              <a:rPr lang="en-US" sz="3200" dirty="0">
                <a:latin typeface="Calibri" panose="020F0502020204030204" pitchFamily="34" charset="0"/>
              </a:rPr>
              <a:t>Update Group and GSR information with DCM</a:t>
            </a:r>
          </a:p>
          <a:p>
            <a:pPr marL="285750" indent="-285750">
              <a:buFont typeface="Arial" panose="020B0604020202020204" pitchFamily="34" charset="0"/>
              <a:buChar char="•"/>
            </a:pPr>
            <a:r>
              <a:rPr lang="en-US" sz="3200" dirty="0">
                <a:latin typeface="Calibri" panose="020F0502020204030204" pitchFamily="34" charset="0"/>
              </a:rPr>
              <a:t>Get copies of reports and flyers to share with your group</a:t>
            </a:r>
          </a:p>
          <a:p>
            <a:pPr marL="285750" indent="-285750">
              <a:buFont typeface="Arial" panose="020B0604020202020204" pitchFamily="34" charset="0"/>
              <a:buChar char="•"/>
            </a:pPr>
            <a:r>
              <a:rPr lang="en-US" sz="3200" dirty="0">
                <a:latin typeface="Calibri" panose="020F0502020204030204" pitchFamily="34" charset="0"/>
              </a:rPr>
              <a:t>Report what is happening at your group-events planned</a:t>
            </a:r>
          </a:p>
          <a:p>
            <a:pPr marL="285750" indent="-285750">
              <a:buFont typeface="Arial" panose="020B0604020202020204" pitchFamily="34" charset="0"/>
              <a:buChar char="•"/>
            </a:pPr>
            <a:r>
              <a:rPr lang="en-US" sz="3200" dirty="0">
                <a:latin typeface="Calibri" panose="020F0502020204030204" pitchFamily="34" charset="0"/>
              </a:rPr>
              <a:t>Bring “Change for Change/Pink Can” and group contributions for District to the Treasurer</a:t>
            </a:r>
            <a:endParaRPr lang="en-US" sz="3200" dirty="0"/>
          </a:p>
        </p:txBody>
      </p:sp>
    </p:spTree>
    <p:extLst>
      <p:ext uri="{BB962C8B-B14F-4D97-AF65-F5344CB8AC3E}">
        <p14:creationId xmlns:p14="http://schemas.microsoft.com/office/powerpoint/2010/main" val="27007023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8279190"/>
          </a:xfrm>
          <a:prstGeom prst="rect">
            <a:avLst/>
          </a:prstGeom>
        </p:spPr>
        <p:txBody>
          <a:bodyPr wrap="square">
            <a:spAutoFit/>
          </a:bodyPr>
          <a:lstStyle/>
          <a:p>
            <a:pPr algn="ctr"/>
            <a:r>
              <a:rPr lang="en-US" sz="2800" b="1" dirty="0">
                <a:latin typeface="Calibri" panose="020F0502020204030204" pitchFamily="34" charset="0"/>
              </a:rPr>
              <a:t>Suggestions for GSR at Area Assemblies</a:t>
            </a:r>
            <a:endParaRPr lang="en-US" dirty="0">
              <a:latin typeface="Calibri" panose="020F0502020204030204" pitchFamily="34" charset="0"/>
            </a:endParaRPr>
          </a:p>
          <a:p>
            <a:pPr marL="285750" indent="-285750">
              <a:buFont typeface="Arial" panose="020B0604020202020204" pitchFamily="34" charset="0"/>
              <a:buChar char="•"/>
            </a:pPr>
            <a:r>
              <a:rPr lang="en-US" sz="3600" dirty="0">
                <a:latin typeface="Calibri" panose="020F0502020204030204" pitchFamily="34" charset="0"/>
              </a:rPr>
              <a:t>Vote on issues affecting A.A.</a:t>
            </a:r>
          </a:p>
          <a:p>
            <a:pPr marL="285750" indent="-285750">
              <a:buFont typeface="Arial" panose="020B0604020202020204" pitchFamily="34" charset="0"/>
              <a:buChar char="•"/>
            </a:pPr>
            <a:r>
              <a:rPr lang="en-US" sz="3600" dirty="0">
                <a:latin typeface="Calibri" panose="020F0502020204030204" pitchFamily="34" charset="0"/>
              </a:rPr>
              <a:t>Elect area officers</a:t>
            </a:r>
          </a:p>
          <a:p>
            <a:pPr marL="285750" marR="2140" indent="-285750">
              <a:buFont typeface="Arial" panose="020B0604020202020204" pitchFamily="34" charset="0"/>
              <a:buChar char="•"/>
            </a:pPr>
            <a:r>
              <a:rPr lang="en-US" sz="3600" dirty="0">
                <a:latin typeface="Calibri" panose="020F0502020204030204" pitchFamily="34" charset="0"/>
              </a:rPr>
              <a:t>Bring notebook, pen, and calendar</a:t>
            </a:r>
          </a:p>
          <a:p>
            <a:pPr marL="285750" indent="-285750">
              <a:buFont typeface="Arial" panose="020B0604020202020204" pitchFamily="34" charset="0"/>
              <a:buChar char="•"/>
            </a:pPr>
            <a:r>
              <a:rPr lang="en-US" sz="3600" dirty="0">
                <a:latin typeface="Calibri" panose="020F0502020204030204" pitchFamily="34" charset="0"/>
              </a:rPr>
              <a:t>Bring group conscience to assemblies</a:t>
            </a:r>
          </a:p>
          <a:p>
            <a:pPr marL="285750" indent="-285750">
              <a:buFont typeface="Arial" panose="020B0604020202020204" pitchFamily="34" charset="0"/>
              <a:buChar char="•"/>
            </a:pPr>
            <a:r>
              <a:rPr lang="en-US" sz="3600" dirty="0">
                <a:latin typeface="Calibri" panose="020F0502020204030204" pitchFamily="34" charset="0"/>
              </a:rPr>
              <a:t>Understand right of decision</a:t>
            </a:r>
          </a:p>
          <a:p>
            <a:pPr marL="285750" indent="-285750">
              <a:buFont typeface="Arial" panose="020B0604020202020204" pitchFamily="34" charset="0"/>
              <a:buChar char="•"/>
            </a:pPr>
            <a:r>
              <a:rPr lang="en-US" sz="3600" dirty="0">
                <a:latin typeface="Calibri" panose="020F0502020204030204" pitchFamily="34" charset="0"/>
              </a:rPr>
              <a:t>Consider getting a Service Sponsor</a:t>
            </a:r>
          </a:p>
          <a:p>
            <a:pPr marL="285750" indent="-285750">
              <a:buFont typeface="Arial" panose="020B0604020202020204" pitchFamily="34" charset="0"/>
              <a:buChar char="•"/>
            </a:pPr>
            <a:r>
              <a:rPr lang="en-US" sz="3600" dirty="0">
                <a:latin typeface="Calibri" panose="020F0502020204030204" pitchFamily="34" charset="0"/>
              </a:rPr>
              <a:t>When going “to the mike” state whether you are in favor or against the issue you are speaking to,2minute limit, Not necessary to</a:t>
            </a:r>
          </a:p>
          <a:p>
            <a:r>
              <a:rPr lang="en-US" sz="3600" dirty="0">
                <a:latin typeface="Calibri" panose="020F0502020204030204" pitchFamily="34" charset="0"/>
              </a:rPr>
              <a:t>   restate a view already shared</a:t>
            </a:r>
          </a:p>
          <a:p>
            <a:pPr marL="285750" indent="-285750">
              <a:buFont typeface="Arial" panose="020B0604020202020204" pitchFamily="34" charset="0"/>
              <a:buChar char="•"/>
            </a:pPr>
            <a:r>
              <a:rPr lang="en-US" sz="3600" dirty="0">
                <a:latin typeface="Calibri" panose="020F0502020204030204" pitchFamily="34" charset="0"/>
              </a:rPr>
              <a:t>Review Roberts Rules &amp; 3</a:t>
            </a:r>
            <a:r>
              <a:rPr lang="en-US" sz="3600" baseline="30000" dirty="0">
                <a:latin typeface="Calibri" panose="020F0502020204030204" pitchFamily="34" charset="0"/>
              </a:rPr>
              <a:t>rd</a:t>
            </a:r>
            <a:r>
              <a:rPr lang="en-US" sz="3600" dirty="0">
                <a:latin typeface="Calibri" panose="020F0502020204030204" pitchFamily="34" charset="0"/>
              </a:rPr>
              <a:t> Legacy Voting</a:t>
            </a:r>
          </a:p>
          <a:p>
            <a:r>
              <a:rPr lang="en-US" sz="3600" dirty="0">
                <a:latin typeface="Calibri" panose="020F0502020204030204" pitchFamily="34" charset="0"/>
              </a:rPr>
              <a:t>   </a:t>
            </a:r>
          </a:p>
          <a:p>
            <a:r>
              <a:rPr lang="en-US" sz="3600" dirty="0">
                <a:latin typeface="Calibri" panose="020F0502020204030204" pitchFamily="34" charset="0"/>
              </a:rPr>
              <a:t>   </a:t>
            </a:r>
          </a:p>
          <a:p>
            <a:endParaRPr lang="en-US" sz="3600" dirty="0">
              <a:latin typeface="Calibri" panose="020F0502020204030204" pitchFamily="34" charset="0"/>
            </a:endParaRPr>
          </a:p>
        </p:txBody>
      </p:sp>
    </p:spTree>
    <p:extLst>
      <p:ext uri="{BB962C8B-B14F-4D97-AF65-F5344CB8AC3E}">
        <p14:creationId xmlns:p14="http://schemas.microsoft.com/office/powerpoint/2010/main" val="23712538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660C4E-BD22-415C-A37C-4678310D0F1B}"/>
              </a:ext>
            </a:extLst>
          </p:cNvPr>
          <p:cNvSpPr txBox="1"/>
          <p:nvPr/>
        </p:nvSpPr>
        <p:spPr>
          <a:xfrm>
            <a:off x="609600" y="228600"/>
            <a:ext cx="8229600" cy="4031873"/>
          </a:xfrm>
          <a:prstGeom prst="rect">
            <a:avLst/>
          </a:prstGeom>
          <a:noFill/>
        </p:spPr>
        <p:txBody>
          <a:bodyPr wrap="square" rtlCol="0">
            <a:spAutoFit/>
          </a:bodyPr>
          <a:lstStyle/>
          <a:p>
            <a:r>
              <a:rPr lang="en-US" sz="3200" dirty="0"/>
              <a:t>Roberts Rules of Order </a:t>
            </a:r>
          </a:p>
          <a:p>
            <a:endParaRPr lang="en-US" sz="2800" dirty="0"/>
          </a:p>
          <a:p>
            <a:r>
              <a:rPr lang="en-US" sz="2800" dirty="0"/>
              <a:t>(Guide to orderly business meetings)</a:t>
            </a:r>
          </a:p>
          <a:p>
            <a:r>
              <a:rPr lang="en-US" sz="2800" dirty="0"/>
              <a:t>How to make motions</a:t>
            </a:r>
          </a:p>
          <a:p>
            <a:r>
              <a:rPr lang="en-US" sz="2800" dirty="0"/>
              <a:t>How to amend or reword motion</a:t>
            </a:r>
          </a:p>
          <a:p>
            <a:r>
              <a:rPr lang="en-US" sz="2800" dirty="0"/>
              <a:t>Point of order, when  there is a mistake in procedure</a:t>
            </a:r>
          </a:p>
          <a:p>
            <a:r>
              <a:rPr lang="en-US" sz="2800" dirty="0"/>
              <a:t>Calling the question ,to end discussion and have a vote</a:t>
            </a:r>
          </a:p>
          <a:p>
            <a:r>
              <a:rPr lang="en-US" sz="2800" dirty="0"/>
              <a:t>All must be heard before same person speaks second time </a:t>
            </a:r>
          </a:p>
        </p:txBody>
      </p:sp>
    </p:spTree>
    <p:extLst>
      <p:ext uri="{BB962C8B-B14F-4D97-AF65-F5344CB8AC3E}">
        <p14:creationId xmlns:p14="http://schemas.microsoft.com/office/powerpoint/2010/main" val="238139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book&#10;&#10;Description automatically generated">
            <a:extLst>
              <a:ext uri="{FF2B5EF4-FFF2-40B4-BE49-F238E27FC236}">
                <a16:creationId xmlns:a16="http://schemas.microsoft.com/office/drawing/2014/main" id="{4C129885-CE0C-42D8-8321-9FA1771188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66788" y="1536875"/>
            <a:ext cx="6858000" cy="3857625"/>
          </a:xfrm>
          <a:prstGeom prst="rect">
            <a:avLst/>
          </a:prstGeom>
        </p:spPr>
      </p:pic>
      <p:sp>
        <p:nvSpPr>
          <p:cNvPr id="4" name="TextBox 3">
            <a:extLst>
              <a:ext uri="{FF2B5EF4-FFF2-40B4-BE49-F238E27FC236}">
                <a16:creationId xmlns:a16="http://schemas.microsoft.com/office/drawing/2014/main" id="{4C292AB0-F869-46D9-A1DF-0CF19A4FD391}"/>
              </a:ext>
            </a:extLst>
          </p:cNvPr>
          <p:cNvSpPr txBox="1"/>
          <p:nvPr/>
        </p:nvSpPr>
        <p:spPr>
          <a:xfrm>
            <a:off x="4953000" y="990600"/>
            <a:ext cx="3810000" cy="830997"/>
          </a:xfrm>
          <a:prstGeom prst="rect">
            <a:avLst/>
          </a:prstGeom>
          <a:noFill/>
        </p:spPr>
        <p:txBody>
          <a:bodyPr wrap="square" rtlCol="0">
            <a:spAutoFit/>
          </a:bodyPr>
          <a:lstStyle/>
          <a:p>
            <a:r>
              <a:rPr lang="en-US" sz="2400" dirty="0"/>
              <a:t>Page S22</a:t>
            </a:r>
          </a:p>
          <a:p>
            <a:r>
              <a:rPr lang="en-US" sz="2400" dirty="0"/>
              <a:t> The A.A. Service Manual</a:t>
            </a:r>
          </a:p>
        </p:txBody>
      </p:sp>
    </p:spTree>
    <p:extLst>
      <p:ext uri="{BB962C8B-B14F-4D97-AF65-F5344CB8AC3E}">
        <p14:creationId xmlns:p14="http://schemas.microsoft.com/office/powerpoint/2010/main" val="6693104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322EE-3655-47DF-B193-13E2D3FB3440}"/>
              </a:ext>
            </a:extLst>
          </p:cNvPr>
          <p:cNvSpPr txBox="1"/>
          <p:nvPr/>
        </p:nvSpPr>
        <p:spPr>
          <a:xfrm>
            <a:off x="762000" y="838200"/>
            <a:ext cx="8077200" cy="6370975"/>
          </a:xfrm>
          <a:prstGeom prst="rect">
            <a:avLst/>
          </a:prstGeom>
          <a:noFill/>
        </p:spPr>
        <p:txBody>
          <a:bodyPr wrap="square" rtlCol="0">
            <a:spAutoFit/>
          </a:bodyPr>
          <a:lstStyle/>
          <a:p>
            <a:r>
              <a:rPr lang="en-US" sz="2400" dirty="0"/>
              <a:t>Twelve Concepts for World Service</a:t>
            </a:r>
          </a:p>
          <a:p>
            <a:r>
              <a:rPr lang="en-US" sz="2400" dirty="0"/>
              <a:t>(Principles to guide our Services, A Study Summary)</a:t>
            </a:r>
          </a:p>
          <a:p>
            <a:r>
              <a:rPr lang="en-US" sz="2400" dirty="0"/>
              <a:t>1</a:t>
            </a:r>
            <a:r>
              <a:rPr lang="en-US" sz="2400" baseline="30000" dirty="0"/>
              <a:t>st</a:t>
            </a:r>
            <a:r>
              <a:rPr lang="en-US" sz="2400" dirty="0"/>
              <a:t> says we all have a voice, inclusion, communication and is rooted in Tradition 2</a:t>
            </a:r>
          </a:p>
          <a:p>
            <a:r>
              <a:rPr lang="en-US" sz="2400" dirty="0"/>
              <a:t>2</a:t>
            </a:r>
            <a:r>
              <a:rPr lang="en-US" sz="2400" baseline="30000" dirty="0"/>
              <a:t>nd</a:t>
            </a:r>
            <a:r>
              <a:rPr lang="en-US" sz="2400" dirty="0"/>
              <a:t> reinforces 1</a:t>
            </a:r>
            <a:r>
              <a:rPr lang="en-US" sz="2400" baseline="30000" dirty="0"/>
              <a:t>st</a:t>
            </a:r>
            <a:r>
              <a:rPr lang="en-US" sz="2400" dirty="0"/>
              <a:t>, the upside down triangle, the GSC represents the group to maintain and grow world services</a:t>
            </a:r>
          </a:p>
          <a:p>
            <a:r>
              <a:rPr lang="en-US" sz="2400" dirty="0"/>
              <a:t>3</a:t>
            </a:r>
            <a:r>
              <a:rPr lang="en-US" sz="2400" baseline="30000" dirty="0"/>
              <a:t>rd</a:t>
            </a:r>
            <a:r>
              <a:rPr lang="en-US" sz="2400" dirty="0"/>
              <a:t> Right of Decision ,trust our trusted servants, how to interpret and apply authority and responsibility to each problem or situation as it arises, Stand up for yourself</a:t>
            </a:r>
          </a:p>
          <a:p>
            <a:r>
              <a:rPr lang="en-US" sz="2400" dirty="0"/>
              <a:t>4</a:t>
            </a:r>
            <a:r>
              <a:rPr lang="en-US" sz="2400" baseline="30000" dirty="0"/>
              <a:t>th</a:t>
            </a:r>
            <a:r>
              <a:rPr lang="en-US" sz="2400" dirty="0"/>
              <a:t> Right of Participation, Inclusion, No bosses or 2</a:t>
            </a:r>
            <a:r>
              <a:rPr lang="en-US" sz="2400" baseline="30000" dirty="0"/>
              <a:t>nd</a:t>
            </a:r>
            <a:r>
              <a:rPr lang="en-US" sz="2400" dirty="0"/>
              <a:t> class, equality, Tradition 2 again</a:t>
            </a:r>
          </a:p>
          <a:p>
            <a:r>
              <a:rPr lang="en-US" sz="2400" dirty="0"/>
              <a:t>5</a:t>
            </a:r>
            <a:r>
              <a:rPr lang="en-US" sz="2400" baseline="30000" dirty="0"/>
              <a:t>th</a:t>
            </a:r>
            <a:r>
              <a:rPr lang="en-US" sz="2400" dirty="0"/>
              <a:t> Right of Appeal, don’t rush into decisions ,All have a voice, minority opinion has a duty to speak</a:t>
            </a:r>
          </a:p>
          <a:p>
            <a:r>
              <a:rPr lang="en-US" sz="2400" dirty="0"/>
              <a:t>6</a:t>
            </a:r>
            <a:r>
              <a:rPr lang="en-US" sz="2400" baseline="30000" dirty="0"/>
              <a:t>th</a:t>
            </a:r>
            <a:r>
              <a:rPr lang="en-US" sz="2400" dirty="0"/>
              <a:t> Upside down triangle again, GSC insures our primary purpose can continue and take care of business, “pay the bills”</a:t>
            </a:r>
          </a:p>
          <a:p>
            <a:endParaRPr lang="en-US" sz="2400" dirty="0"/>
          </a:p>
          <a:p>
            <a:endParaRPr lang="en-US" sz="2400" dirty="0"/>
          </a:p>
        </p:txBody>
      </p:sp>
    </p:spTree>
    <p:extLst>
      <p:ext uri="{BB962C8B-B14F-4D97-AF65-F5344CB8AC3E}">
        <p14:creationId xmlns:p14="http://schemas.microsoft.com/office/powerpoint/2010/main" val="33674583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BD55C0-73EC-411E-B75C-F8F4F08A04CC}"/>
              </a:ext>
            </a:extLst>
          </p:cNvPr>
          <p:cNvSpPr txBox="1"/>
          <p:nvPr/>
        </p:nvSpPr>
        <p:spPr>
          <a:xfrm>
            <a:off x="457200" y="788504"/>
            <a:ext cx="8077200" cy="6001643"/>
          </a:xfrm>
          <a:prstGeom prst="rect">
            <a:avLst/>
          </a:prstGeom>
          <a:noFill/>
        </p:spPr>
        <p:txBody>
          <a:bodyPr wrap="square" rtlCol="0">
            <a:spAutoFit/>
          </a:bodyPr>
          <a:lstStyle/>
          <a:p>
            <a:r>
              <a:rPr lang="en-US" sz="2400" dirty="0"/>
              <a:t>7</a:t>
            </a:r>
            <a:r>
              <a:rPr lang="en-US" sz="2400" baseline="30000" dirty="0"/>
              <a:t>th</a:t>
            </a:r>
            <a:r>
              <a:rPr lang="en-US" sz="2400" dirty="0"/>
              <a:t> Balance of authority and responsibility, Conference makes recommendations and Board carries those out</a:t>
            </a:r>
          </a:p>
          <a:p>
            <a:r>
              <a:rPr lang="en-US" sz="2400" dirty="0"/>
              <a:t>8</a:t>
            </a:r>
            <a:r>
              <a:rPr lang="en-US" sz="2400" baseline="30000" dirty="0"/>
              <a:t>th</a:t>
            </a:r>
            <a:r>
              <a:rPr lang="en-US" sz="2400" dirty="0"/>
              <a:t>  Management of services, more balance, delegation of duties and responsibilities</a:t>
            </a:r>
          </a:p>
          <a:p>
            <a:r>
              <a:rPr lang="en-US" sz="2400" dirty="0"/>
              <a:t>9</a:t>
            </a:r>
            <a:r>
              <a:rPr lang="en-US" sz="2400" baseline="30000" dirty="0"/>
              <a:t>th</a:t>
            </a:r>
            <a:r>
              <a:rPr lang="en-US" sz="2400" dirty="0"/>
              <a:t>  Good leadership, an ever vital need, lead by example not mandate, trusted servants again</a:t>
            </a:r>
          </a:p>
          <a:p>
            <a:r>
              <a:rPr lang="en-US" sz="2400" dirty="0"/>
              <a:t>10</a:t>
            </a:r>
            <a:r>
              <a:rPr lang="en-US" sz="2400" baseline="30000" dirty="0"/>
              <a:t>th  </a:t>
            </a:r>
            <a:r>
              <a:rPr lang="en-US" sz="2400" dirty="0"/>
              <a:t> Structure, balance, clarity,  each operational responsibility </a:t>
            </a:r>
          </a:p>
          <a:p>
            <a:r>
              <a:rPr lang="en-US" sz="2400" dirty="0"/>
              <a:t>must be accompanied by a corresponding authority ,again Tradition 2, careful definitions and mutual respect</a:t>
            </a:r>
          </a:p>
          <a:p>
            <a:r>
              <a:rPr lang="en-US" sz="2400" dirty="0"/>
              <a:t>11</a:t>
            </a:r>
            <a:r>
              <a:rPr lang="en-US" sz="2400" baseline="30000" dirty="0"/>
              <a:t>th</a:t>
            </a:r>
            <a:r>
              <a:rPr lang="en-US" sz="2400" dirty="0"/>
              <a:t> Composition, functions, and responsibilities of the committees of GSB, GSO and Grapevine. Shared leadership, Spirit of Rotation, Compensation for paid workers</a:t>
            </a:r>
          </a:p>
          <a:p>
            <a:r>
              <a:rPr lang="en-US" sz="2400" dirty="0"/>
              <a:t>12</a:t>
            </a:r>
            <a:r>
              <a:rPr lang="en-US" sz="2400" baseline="30000" dirty="0"/>
              <a:t>th</a:t>
            </a:r>
            <a:r>
              <a:rPr lang="en-US" sz="2400" dirty="0"/>
              <a:t>  General Warranties 1. The Conference shall never become the seat of perilous wealth or power. 2. Sufficient operating funds, plus an ample Reserve ,should be its prudent financial principle. </a:t>
            </a:r>
          </a:p>
        </p:txBody>
      </p:sp>
    </p:spTree>
    <p:extLst>
      <p:ext uri="{BB962C8B-B14F-4D97-AF65-F5344CB8AC3E}">
        <p14:creationId xmlns:p14="http://schemas.microsoft.com/office/powerpoint/2010/main" val="22063979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5FA1B3-3A53-4D8C-B80A-C597160CAC85}"/>
              </a:ext>
            </a:extLst>
          </p:cNvPr>
          <p:cNvSpPr txBox="1"/>
          <p:nvPr/>
        </p:nvSpPr>
        <p:spPr>
          <a:xfrm>
            <a:off x="685800" y="685800"/>
            <a:ext cx="8229600" cy="6370975"/>
          </a:xfrm>
          <a:prstGeom prst="rect">
            <a:avLst/>
          </a:prstGeom>
          <a:noFill/>
        </p:spPr>
        <p:txBody>
          <a:bodyPr wrap="square" rtlCol="0">
            <a:spAutoFit/>
          </a:bodyPr>
          <a:lstStyle/>
          <a:p>
            <a:r>
              <a:rPr lang="en-US" sz="2400" dirty="0"/>
              <a:t>3.None of the Conference members shall ever be </a:t>
            </a:r>
          </a:p>
          <a:p>
            <a:r>
              <a:rPr lang="en-US" sz="2400" dirty="0"/>
              <a:t>placed in a position of unqualified authority over any of the others.</a:t>
            </a:r>
          </a:p>
          <a:p>
            <a:r>
              <a:rPr lang="en-US" sz="2400" dirty="0"/>
              <a:t> 4.All important decisions should be reached by discussion, vote</a:t>
            </a:r>
          </a:p>
          <a:p>
            <a:r>
              <a:rPr lang="en-US" sz="2400" dirty="0"/>
              <a:t>and wherever possible, by substantial unanimity.</a:t>
            </a:r>
          </a:p>
          <a:p>
            <a:r>
              <a:rPr lang="en-US" sz="2400" dirty="0"/>
              <a:t>5. That no Conference action shall ever be personally punitive or an incitement to public controversy .</a:t>
            </a:r>
          </a:p>
          <a:p>
            <a:r>
              <a:rPr lang="en-US" sz="2400" dirty="0"/>
              <a:t>6. That though the Conference may act for the service of Alcoholics Anonymous, it shall never perform any acts of government ; and that, like the Society of Alcoholics Anonymous which it serves, the Conference itself will always remain democratic in thought and action. </a:t>
            </a:r>
          </a:p>
          <a:p>
            <a:endParaRPr lang="en-US" sz="2400" dirty="0"/>
          </a:p>
          <a:p>
            <a:r>
              <a:rPr lang="en-US" sz="2400" dirty="0"/>
              <a:t>“Freedom under God to grow in His likeness and image will ever</a:t>
            </a:r>
          </a:p>
          <a:p>
            <a:r>
              <a:rPr lang="en-US" sz="2400" dirty="0"/>
              <a:t>Be the quest of Alcoholics Anonymous. May our General Service Conference be always seen as a chief symbol of this cherished liberty”</a:t>
            </a:r>
          </a:p>
        </p:txBody>
      </p:sp>
    </p:spTree>
    <p:extLst>
      <p:ext uri="{BB962C8B-B14F-4D97-AF65-F5344CB8AC3E}">
        <p14:creationId xmlns:p14="http://schemas.microsoft.com/office/powerpoint/2010/main" val="11213163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66800"/>
            <a:ext cx="5320748" cy="1676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733800"/>
            <a:ext cx="7391400" cy="2571591"/>
          </a:xfrm>
          <a:prstGeom prst="rect">
            <a:avLst/>
          </a:prstGeom>
        </p:spPr>
      </p:pic>
    </p:spTree>
    <p:extLst>
      <p:ext uri="{BB962C8B-B14F-4D97-AF65-F5344CB8AC3E}">
        <p14:creationId xmlns:p14="http://schemas.microsoft.com/office/powerpoint/2010/main" val="188444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E3968A-DCF2-4A03-B94E-010D930C3B2F}"/>
              </a:ext>
            </a:extLst>
          </p:cNvPr>
          <p:cNvSpPr txBox="1"/>
          <p:nvPr/>
        </p:nvSpPr>
        <p:spPr>
          <a:xfrm>
            <a:off x="609600" y="838200"/>
            <a:ext cx="8458200" cy="4031873"/>
          </a:xfrm>
          <a:prstGeom prst="rect">
            <a:avLst/>
          </a:prstGeom>
          <a:noFill/>
        </p:spPr>
        <p:txBody>
          <a:bodyPr wrap="square" rtlCol="0">
            <a:spAutoFit/>
          </a:bodyPr>
          <a:lstStyle/>
          <a:p>
            <a:r>
              <a:rPr lang="en-US" sz="3200" dirty="0"/>
              <a:t>“By choosing its most qualified member as G.S.R.</a:t>
            </a:r>
          </a:p>
          <a:p>
            <a:r>
              <a:rPr lang="en-US" sz="3200" dirty="0"/>
              <a:t>   a group helps secure its own future---and the   </a:t>
            </a:r>
          </a:p>
          <a:p>
            <a:r>
              <a:rPr lang="en-US" sz="3200" dirty="0"/>
              <a:t>   future of A.A. as a whole”</a:t>
            </a:r>
          </a:p>
          <a:p>
            <a:endParaRPr lang="en-US" sz="3200" dirty="0"/>
          </a:p>
          <a:p>
            <a:endParaRPr lang="en-US" sz="3200" dirty="0"/>
          </a:p>
          <a:p>
            <a:endParaRPr lang="en-US" sz="3200" dirty="0"/>
          </a:p>
          <a:p>
            <a:endParaRPr lang="en-US" sz="3200" dirty="0"/>
          </a:p>
          <a:p>
            <a:r>
              <a:rPr lang="en-US" sz="3200" dirty="0"/>
              <a:t>From the G.S.R. pamphlet </a:t>
            </a:r>
          </a:p>
        </p:txBody>
      </p:sp>
    </p:spTree>
    <p:extLst>
      <p:ext uri="{BB962C8B-B14F-4D97-AF65-F5344CB8AC3E}">
        <p14:creationId xmlns:p14="http://schemas.microsoft.com/office/powerpoint/2010/main" val="2264821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600200"/>
            <a:ext cx="5334000" cy="3477875"/>
          </a:xfrm>
          <a:prstGeom prst="rect">
            <a:avLst/>
          </a:prstGeom>
        </p:spPr>
        <p:txBody>
          <a:bodyPr wrap="square">
            <a:spAutoFit/>
          </a:bodyPr>
          <a:lstStyle/>
          <a:p>
            <a:r>
              <a:rPr lang="en-US" sz="2800" i="1" dirty="0">
                <a:solidFill>
                  <a:srgbClr val="221E1F"/>
                </a:solidFill>
                <a:latin typeface="Century Old Style Std"/>
              </a:rPr>
              <a:t>The strength of our whole A.A. service structure starts with the group and with the general service representative (G.S.R.) the group elects. I cannot emphasize too strongly the G.S.R.’s importance.</a:t>
            </a:r>
          </a:p>
          <a:p>
            <a:pPr algn="r"/>
            <a:r>
              <a:rPr lang="en-US" sz="2400" i="1" dirty="0">
                <a:solidFill>
                  <a:srgbClr val="221E1F"/>
                </a:solidFill>
                <a:latin typeface="Century Old Style Std"/>
              </a:rPr>
              <a:t>- Bill W.</a:t>
            </a:r>
            <a:endParaRPr lang="en-US" sz="2400" dirty="0"/>
          </a:p>
        </p:txBody>
      </p:sp>
    </p:spTree>
    <p:extLst>
      <p:ext uri="{BB962C8B-B14F-4D97-AF65-F5344CB8AC3E}">
        <p14:creationId xmlns:p14="http://schemas.microsoft.com/office/powerpoint/2010/main" val="296527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Autofit/>
          </a:bodyPr>
          <a:lstStyle/>
          <a:p>
            <a:r>
              <a:rPr lang="en-US" sz="11500" dirty="0"/>
              <a:t>What does a GSR do?</a:t>
            </a:r>
          </a:p>
        </p:txBody>
      </p:sp>
    </p:spTree>
    <p:extLst>
      <p:ext uri="{BB962C8B-B14F-4D97-AF65-F5344CB8AC3E}">
        <p14:creationId xmlns:p14="http://schemas.microsoft.com/office/powerpoint/2010/main" val="1291296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851</TotalTime>
  <Words>3544</Words>
  <Application>Microsoft Office PowerPoint</Application>
  <PresentationFormat>On-screen Show (4:3)</PresentationFormat>
  <Paragraphs>284</Paragraphs>
  <Slides>67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Avenir-Heavy</vt:lpstr>
      <vt:lpstr>Calibri</vt:lpstr>
      <vt:lpstr>Calibri-Bold</vt:lpstr>
      <vt:lpstr>Century Old Style Std</vt:lpstr>
      <vt:lpstr>Century Schoolbook</vt:lpstr>
      <vt:lpstr>Office Theme</vt:lpstr>
      <vt:lpstr>Welcome to the District 9  Service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a GSR do?</vt:lpstr>
      <vt:lpstr>General Services:</vt:lpstr>
      <vt:lpstr>Group Services:</vt:lpstr>
      <vt:lpstr>In Your GSR Kit:</vt:lpstr>
      <vt:lpstr>Other Helpful Information:</vt:lpstr>
      <vt:lpstr>District &amp; Area Service Manuals Available to Download aaheartofva.org aavirginia.org </vt:lpstr>
      <vt:lpstr>PowerPoint Presentation</vt:lpstr>
      <vt:lpstr>PowerPoint Presentation</vt:lpstr>
      <vt:lpstr>Financial Support</vt:lpstr>
      <vt:lpstr>PowerPoint Presentation</vt:lpstr>
      <vt:lpstr>PowerPoint Presentation</vt:lpstr>
      <vt:lpstr>PowerPoint Presentation</vt:lpstr>
      <vt:lpstr>PowerPoint Presentation</vt:lpstr>
      <vt:lpstr>Heart of Virginia District 9</vt:lpstr>
      <vt:lpstr>PowerPoint Presentation</vt:lpstr>
      <vt:lpstr>PowerPoint Presentation</vt:lpstr>
      <vt:lpstr>PowerPoint Presentation</vt:lpstr>
      <vt:lpstr>PowerPoint Presentation</vt:lpstr>
      <vt:lpstr>PowerPoint Presentation</vt:lpstr>
      <vt:lpstr>PowerPoint Presentation</vt:lpstr>
      <vt:lpstr>District 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District 9 GSR Workshop</dc:title>
  <dc:creator>Helen Robertson</dc:creator>
  <cp:lastModifiedBy>Helen Robertson</cp:lastModifiedBy>
  <cp:revision>50</cp:revision>
  <dcterms:created xsi:type="dcterms:W3CDTF">2020-08-16T19:51:40Z</dcterms:created>
  <dcterms:modified xsi:type="dcterms:W3CDTF">2024-07-20T19:55:52Z</dcterms:modified>
</cp:coreProperties>
</file>